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86" r:id="rId3"/>
    <p:sldId id="430" r:id="rId4"/>
    <p:sldId id="387" r:id="rId5"/>
    <p:sldId id="260" r:id="rId6"/>
    <p:sldId id="390" r:id="rId7"/>
    <p:sldId id="392" r:id="rId8"/>
    <p:sldId id="391" r:id="rId9"/>
    <p:sldId id="429" r:id="rId10"/>
    <p:sldId id="412" r:id="rId11"/>
    <p:sldId id="408" r:id="rId12"/>
    <p:sldId id="413" r:id="rId13"/>
    <p:sldId id="415" r:id="rId14"/>
    <p:sldId id="445" r:id="rId15"/>
    <p:sldId id="414" r:id="rId16"/>
    <p:sldId id="417" r:id="rId17"/>
    <p:sldId id="416" r:id="rId18"/>
    <p:sldId id="388" r:id="rId19"/>
    <p:sldId id="434" r:id="rId20"/>
    <p:sldId id="435" r:id="rId21"/>
    <p:sldId id="436" r:id="rId22"/>
    <p:sldId id="437" r:id="rId23"/>
    <p:sldId id="438" r:id="rId24"/>
    <p:sldId id="444" r:id="rId25"/>
    <p:sldId id="389" r:id="rId26"/>
    <p:sldId id="439" r:id="rId27"/>
    <p:sldId id="440" r:id="rId28"/>
    <p:sldId id="441" r:id="rId29"/>
    <p:sldId id="442" r:id="rId30"/>
    <p:sldId id="443" r:id="rId31"/>
    <p:sldId id="431" r:id="rId32"/>
    <p:sldId id="423" r:id="rId33"/>
    <p:sldId id="422" r:id="rId34"/>
    <p:sldId id="426" r:id="rId35"/>
    <p:sldId id="424" r:id="rId36"/>
    <p:sldId id="425" r:id="rId37"/>
    <p:sldId id="427" r:id="rId38"/>
    <p:sldId id="432" r:id="rId39"/>
    <p:sldId id="433" r:id="rId40"/>
    <p:sldId id="377" r:id="rId41"/>
    <p:sldId id="312" r:id="rId42"/>
  </p:sldIdLst>
  <p:sldSz cx="9144000" cy="5715000" type="screen16x10"/>
  <p:notesSz cx="6858000" cy="9144000"/>
  <p:defaultTextStyle>
    <a:defPPr>
      <a:defRPr lang="es-ES_trad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  <a:srgbClr val="FEF200"/>
    <a:srgbClr val="F2E600"/>
    <a:srgbClr val="FFF30D"/>
    <a:srgbClr val="FFC271"/>
    <a:srgbClr val="FFAB3B"/>
    <a:srgbClr val="8CA6E7"/>
    <a:srgbClr val="CD83FA"/>
    <a:srgbClr val="0139D5"/>
    <a:srgbClr val="4ED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/>
    <p:restoredTop sz="84848" autoAdjust="0"/>
  </p:normalViewPr>
  <p:slideViewPr>
    <p:cSldViewPr snapToGrid="0" snapToObjects="1">
      <p:cViewPr varScale="1">
        <p:scale>
          <a:sx n="71" d="100"/>
          <a:sy n="71" d="100"/>
        </p:scale>
        <p:origin x="1374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8B1C6-AB1A-D04C-A735-D98175AA975F}" type="doc">
      <dgm:prSet loTypeId="urn:microsoft.com/office/officeart/2008/layout/VerticalCurvedList" loCatId="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2E17EF89-4413-9A4F-A11B-E6A87D5F5C7E}">
      <dgm:prSet/>
      <dgm:spPr/>
      <dgm:t>
        <a:bodyPr/>
        <a:lstStyle/>
        <a:p>
          <a:pPr rtl="0"/>
          <a:r>
            <a:rPr lang="es-ES" b="1" dirty="0">
              <a:latin typeface="Segoe"/>
              <a:cs typeface="Segoe"/>
            </a:rPr>
            <a:t>Completitud</a:t>
          </a:r>
        </a:p>
      </dgm:t>
    </dgm:pt>
    <dgm:pt modelId="{DDDC5582-0426-D744-AB18-EEF964B3A08E}" type="parTrans" cxnId="{FC5C909A-DD40-844C-8847-E5E84B7CB00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7BF407AD-5665-8E40-A0DB-50598F6643EB}" type="sibTrans" cxnId="{FC5C909A-DD40-844C-8847-E5E84B7CB00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1834DD6-6626-C64E-A04F-EAD7FBA77F1C}">
      <dgm:prSet/>
      <dgm:spPr/>
      <dgm:t>
        <a:bodyPr/>
        <a:lstStyle/>
        <a:p>
          <a:pPr rtl="0"/>
          <a:r>
            <a:rPr lang="es-ES_tradnl" b="1" dirty="0">
              <a:latin typeface="Segoe"/>
              <a:cs typeface="Segoe"/>
            </a:rPr>
            <a:t>Fuente primaria</a:t>
          </a:r>
        </a:p>
      </dgm:t>
    </dgm:pt>
    <dgm:pt modelId="{7279D899-A7F5-0D47-BAF3-4655878F7BE9}" type="parTrans" cxnId="{12E632F9-9F8E-E54F-8E4A-377E3EC0C1A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C054B30A-07F5-1B42-A3F8-37A4B95209AE}" type="sibTrans" cxnId="{12E632F9-9F8E-E54F-8E4A-377E3EC0C1A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671F950F-1B54-6142-8B3B-19045A191DE4}">
      <dgm:prSet/>
      <dgm:spPr/>
      <dgm:t>
        <a:bodyPr/>
        <a:lstStyle/>
        <a:p>
          <a:pPr rtl="0"/>
          <a:r>
            <a:rPr lang="es-ES" b="1">
              <a:latin typeface="Segoe"/>
              <a:cs typeface="Segoe"/>
            </a:rPr>
            <a:t>Oportuna</a:t>
          </a:r>
        </a:p>
      </dgm:t>
    </dgm:pt>
    <dgm:pt modelId="{D7BB7DFF-9DEC-7642-8965-28ABBC3E2219}" type="parTrans" cxnId="{5C8C6D89-DB12-6B4A-9413-4A6F663C25E3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4B9FA247-D745-F843-A81B-EB4911EAE506}" type="sibTrans" cxnId="{5C8C6D89-DB12-6B4A-9413-4A6F663C25E3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C2FDBC0F-1ECF-BE45-876E-E2E2BED7DD5D}">
      <dgm:prSet/>
      <dgm:spPr/>
      <dgm:t>
        <a:bodyPr/>
        <a:lstStyle/>
        <a:p>
          <a:pPr rtl="0"/>
          <a:r>
            <a:rPr lang="es-ES" b="1" dirty="0">
              <a:latin typeface="Segoe"/>
              <a:cs typeface="Segoe"/>
            </a:rPr>
            <a:t>Procesable</a:t>
          </a:r>
        </a:p>
      </dgm:t>
    </dgm:pt>
    <dgm:pt modelId="{949C72BC-9418-F74C-9657-DABF52E6D073}" type="parTrans" cxnId="{BC602A1E-8D27-D244-A1BD-8AD04DFC4B10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71F5646-3B74-1943-81FB-0663D7DE6AFA}" type="sibTrans" cxnId="{BC602A1E-8D27-D244-A1BD-8AD04DFC4B10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21B071A-EE3A-AA41-B2E9-9380585757AE}">
      <dgm:prSet/>
      <dgm:spPr/>
      <dgm:t>
        <a:bodyPr/>
        <a:lstStyle/>
        <a:p>
          <a:pPr rtl="0"/>
          <a:r>
            <a:rPr lang="it-IT" b="1">
              <a:latin typeface="Segoe"/>
              <a:cs typeface="Segoe"/>
            </a:rPr>
            <a:t>No discriminatorios</a:t>
          </a:r>
        </a:p>
      </dgm:t>
    </dgm:pt>
    <dgm:pt modelId="{E17EA478-9F64-D745-820A-AE3179F4E937}" type="parTrans" cxnId="{39037875-D305-934A-887D-6F4DBB1D1D47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89E322E3-1269-C444-BAFA-B08802934716}" type="sibTrans" cxnId="{39037875-D305-934A-887D-6F4DBB1D1D47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A5550238-C4AA-CD40-9E98-67866CB99829}">
      <dgm:prSet/>
      <dgm:spPr/>
      <dgm:t>
        <a:bodyPr/>
        <a:lstStyle/>
        <a:p>
          <a:pPr rtl="0"/>
          <a:r>
            <a:rPr lang="es-ES_tradnl" b="1">
              <a:latin typeface="Segoe"/>
              <a:cs typeface="Segoe"/>
            </a:rPr>
            <a:t>No propietaria</a:t>
          </a:r>
        </a:p>
      </dgm:t>
    </dgm:pt>
    <dgm:pt modelId="{1DD2C53F-80DF-3041-9AB7-1D7D006D2206}" type="parTrans" cxnId="{5B055199-8A3B-5B4D-B3EC-F88335BA671F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828BC23A-6937-3747-92B9-E9A0A11113AA}" type="sibTrans" cxnId="{5B055199-8A3B-5B4D-B3EC-F88335BA671F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519B367B-F7E4-E344-A9F6-2CF11DAC93B2}" type="pres">
      <dgm:prSet presAssocID="{5318B1C6-AB1A-D04C-A735-D98175AA97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D8DF34A-9456-E44A-B383-2551C98B40C0}" type="pres">
      <dgm:prSet presAssocID="{5318B1C6-AB1A-D04C-A735-D98175AA975F}" presName="Name1" presStyleCnt="0"/>
      <dgm:spPr/>
    </dgm:pt>
    <dgm:pt modelId="{C22BB385-B748-1547-9E25-8A095C52BE65}" type="pres">
      <dgm:prSet presAssocID="{5318B1C6-AB1A-D04C-A735-D98175AA975F}" presName="cycle" presStyleCnt="0"/>
      <dgm:spPr/>
    </dgm:pt>
    <dgm:pt modelId="{29D06855-443E-3C4B-B40E-45FE4AB32442}" type="pres">
      <dgm:prSet presAssocID="{5318B1C6-AB1A-D04C-A735-D98175AA975F}" presName="srcNode" presStyleLbl="node1" presStyleIdx="0" presStyleCnt="6"/>
      <dgm:spPr/>
    </dgm:pt>
    <dgm:pt modelId="{5B5321B8-31B6-1B46-B35E-54D75EA3E410}" type="pres">
      <dgm:prSet presAssocID="{5318B1C6-AB1A-D04C-A735-D98175AA975F}" presName="conn" presStyleLbl="parChTrans1D2" presStyleIdx="0" presStyleCnt="1"/>
      <dgm:spPr/>
      <dgm:t>
        <a:bodyPr/>
        <a:lstStyle/>
        <a:p>
          <a:endParaRPr lang="es-CO"/>
        </a:p>
      </dgm:t>
    </dgm:pt>
    <dgm:pt modelId="{EF1F8900-3A2B-5449-A60D-42C811822250}" type="pres">
      <dgm:prSet presAssocID="{5318B1C6-AB1A-D04C-A735-D98175AA975F}" presName="extraNode" presStyleLbl="node1" presStyleIdx="0" presStyleCnt="6"/>
      <dgm:spPr/>
    </dgm:pt>
    <dgm:pt modelId="{F956D2D3-C0F6-2A41-A3F2-3DB2A6FB1F4F}" type="pres">
      <dgm:prSet presAssocID="{5318B1C6-AB1A-D04C-A735-D98175AA975F}" presName="dstNode" presStyleLbl="node1" presStyleIdx="0" presStyleCnt="6"/>
      <dgm:spPr/>
    </dgm:pt>
    <dgm:pt modelId="{C00F056F-2796-5A46-AE56-72C0656EBBCE}" type="pres">
      <dgm:prSet presAssocID="{2E17EF89-4413-9A4F-A11B-E6A87D5F5C7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6DDD30-70FE-A144-ADEF-964C2090806B}" type="pres">
      <dgm:prSet presAssocID="{2E17EF89-4413-9A4F-A11B-E6A87D5F5C7E}" presName="accent_1" presStyleCnt="0"/>
      <dgm:spPr/>
    </dgm:pt>
    <dgm:pt modelId="{8D26E1BE-CAB4-FE44-98C8-C90DA3F6D23D}" type="pres">
      <dgm:prSet presAssocID="{2E17EF89-4413-9A4F-A11B-E6A87D5F5C7E}" presName="accentRepeatNode" presStyleLbl="solidFgAcc1" presStyleIdx="0" presStyleCnt="6"/>
      <dgm:spPr/>
    </dgm:pt>
    <dgm:pt modelId="{2D2DEA34-E696-4340-BEDB-194324123905}" type="pres">
      <dgm:prSet presAssocID="{B1834DD6-6626-C64E-A04F-EAD7FBA77F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CA78EE-BA18-904F-8109-CEDC2570F268}" type="pres">
      <dgm:prSet presAssocID="{B1834DD6-6626-C64E-A04F-EAD7FBA77F1C}" presName="accent_2" presStyleCnt="0"/>
      <dgm:spPr/>
    </dgm:pt>
    <dgm:pt modelId="{9A05BEF1-666A-7F46-8D7D-2AFD86E84FED}" type="pres">
      <dgm:prSet presAssocID="{B1834DD6-6626-C64E-A04F-EAD7FBA77F1C}" presName="accentRepeatNode" presStyleLbl="solidFgAcc1" presStyleIdx="1" presStyleCnt="6"/>
      <dgm:spPr/>
    </dgm:pt>
    <dgm:pt modelId="{53F94B3E-4CAE-424A-8152-191A1A8B9053}" type="pres">
      <dgm:prSet presAssocID="{671F950F-1B54-6142-8B3B-19045A191DE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59A0C8-7814-1548-9CA3-2AA7D57A3457}" type="pres">
      <dgm:prSet presAssocID="{671F950F-1B54-6142-8B3B-19045A191DE4}" presName="accent_3" presStyleCnt="0"/>
      <dgm:spPr/>
    </dgm:pt>
    <dgm:pt modelId="{1B58B316-400A-F44D-9BC6-66D10AFA7C61}" type="pres">
      <dgm:prSet presAssocID="{671F950F-1B54-6142-8B3B-19045A191DE4}" presName="accentRepeatNode" presStyleLbl="solidFgAcc1" presStyleIdx="2" presStyleCnt="6"/>
      <dgm:spPr/>
    </dgm:pt>
    <dgm:pt modelId="{DF30043C-C544-4FA6-BFFC-6E3ED7FCF183}" type="pres">
      <dgm:prSet presAssocID="{C2FDBC0F-1ECF-BE45-876E-E2E2BED7DD5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962F1-C4B7-4DC8-816C-F97131BFE824}" type="pres">
      <dgm:prSet presAssocID="{C2FDBC0F-1ECF-BE45-876E-E2E2BED7DD5D}" presName="accent_4" presStyleCnt="0"/>
      <dgm:spPr/>
    </dgm:pt>
    <dgm:pt modelId="{73C9D95B-614E-CD46-946F-3FCA696955D4}" type="pres">
      <dgm:prSet presAssocID="{C2FDBC0F-1ECF-BE45-876E-E2E2BED7DD5D}" presName="accentRepeatNode" presStyleLbl="solidFgAcc1" presStyleIdx="3" presStyleCnt="6"/>
      <dgm:spPr/>
    </dgm:pt>
    <dgm:pt modelId="{41692268-2F78-4012-8E64-44458CC45E61}" type="pres">
      <dgm:prSet presAssocID="{B21B071A-EE3A-AA41-B2E9-9380585757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05A36A-FBC9-4AC2-81A8-D683F670E765}" type="pres">
      <dgm:prSet presAssocID="{B21B071A-EE3A-AA41-B2E9-9380585757AE}" presName="accent_5" presStyleCnt="0"/>
      <dgm:spPr/>
    </dgm:pt>
    <dgm:pt modelId="{A2B6806B-09CC-A24E-A76D-11A350364CA8}" type="pres">
      <dgm:prSet presAssocID="{B21B071A-EE3A-AA41-B2E9-9380585757AE}" presName="accentRepeatNode" presStyleLbl="solidFgAcc1" presStyleIdx="4" presStyleCnt="6"/>
      <dgm:spPr/>
    </dgm:pt>
    <dgm:pt modelId="{9B478EBC-49FA-4B9B-AF6F-B6A89FB88E23}" type="pres">
      <dgm:prSet presAssocID="{A5550238-C4AA-CD40-9E98-67866CB9982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B430A8-86B2-4B12-B9B7-B828D48BB77B}" type="pres">
      <dgm:prSet presAssocID="{A5550238-C4AA-CD40-9E98-67866CB99829}" presName="accent_6" presStyleCnt="0"/>
      <dgm:spPr/>
    </dgm:pt>
    <dgm:pt modelId="{874D6F4E-A7D7-EB45-8BBD-959D593F9BEB}" type="pres">
      <dgm:prSet presAssocID="{A5550238-C4AA-CD40-9E98-67866CB99829}" presName="accentRepeatNode" presStyleLbl="solidFgAcc1" presStyleIdx="5" presStyleCnt="6"/>
      <dgm:spPr/>
    </dgm:pt>
  </dgm:ptLst>
  <dgm:cxnLst>
    <dgm:cxn modelId="{5C8C6D89-DB12-6B4A-9413-4A6F663C25E3}" srcId="{5318B1C6-AB1A-D04C-A735-D98175AA975F}" destId="{671F950F-1B54-6142-8B3B-19045A191DE4}" srcOrd="2" destOrd="0" parTransId="{D7BB7DFF-9DEC-7642-8965-28ABBC3E2219}" sibTransId="{4B9FA247-D745-F843-A81B-EB4911EAE506}"/>
    <dgm:cxn modelId="{5369B994-322A-4E6E-8E08-EEE6126A353E}" type="presOf" srcId="{A5550238-C4AA-CD40-9E98-67866CB99829}" destId="{9B478EBC-49FA-4B9B-AF6F-B6A89FB88E23}" srcOrd="0" destOrd="0" presId="urn:microsoft.com/office/officeart/2008/layout/VerticalCurvedList"/>
    <dgm:cxn modelId="{5B055199-8A3B-5B4D-B3EC-F88335BA671F}" srcId="{5318B1C6-AB1A-D04C-A735-D98175AA975F}" destId="{A5550238-C4AA-CD40-9E98-67866CB99829}" srcOrd="5" destOrd="0" parTransId="{1DD2C53F-80DF-3041-9AB7-1D7D006D2206}" sibTransId="{828BC23A-6937-3747-92B9-E9A0A11113AA}"/>
    <dgm:cxn modelId="{96D6CE53-5D77-409C-BC35-7B457FEE0BFD}" type="presOf" srcId="{C2FDBC0F-1ECF-BE45-876E-E2E2BED7DD5D}" destId="{DF30043C-C544-4FA6-BFFC-6E3ED7FCF183}" srcOrd="0" destOrd="0" presId="urn:microsoft.com/office/officeart/2008/layout/VerticalCurvedList"/>
    <dgm:cxn modelId="{A0E9D945-BFC2-490D-B16D-4B199B5042C9}" type="presOf" srcId="{B21B071A-EE3A-AA41-B2E9-9380585757AE}" destId="{41692268-2F78-4012-8E64-44458CC45E61}" srcOrd="0" destOrd="0" presId="urn:microsoft.com/office/officeart/2008/layout/VerticalCurvedList"/>
    <dgm:cxn modelId="{25FC2C7E-D683-4EE5-9AF8-29856E7A34D2}" type="presOf" srcId="{671F950F-1B54-6142-8B3B-19045A191DE4}" destId="{53F94B3E-4CAE-424A-8152-191A1A8B9053}" srcOrd="0" destOrd="0" presId="urn:microsoft.com/office/officeart/2008/layout/VerticalCurvedList"/>
    <dgm:cxn modelId="{12E632F9-9F8E-E54F-8E4A-377E3EC0C1AD}" srcId="{5318B1C6-AB1A-D04C-A735-D98175AA975F}" destId="{B1834DD6-6626-C64E-A04F-EAD7FBA77F1C}" srcOrd="1" destOrd="0" parTransId="{7279D899-A7F5-0D47-BAF3-4655878F7BE9}" sibTransId="{C054B30A-07F5-1B42-A3F8-37A4B95209AE}"/>
    <dgm:cxn modelId="{FC5C909A-DD40-844C-8847-E5E84B7CB00D}" srcId="{5318B1C6-AB1A-D04C-A735-D98175AA975F}" destId="{2E17EF89-4413-9A4F-A11B-E6A87D5F5C7E}" srcOrd="0" destOrd="0" parTransId="{DDDC5582-0426-D744-AB18-EEF964B3A08E}" sibTransId="{7BF407AD-5665-8E40-A0DB-50598F6643EB}"/>
    <dgm:cxn modelId="{49185CE0-768B-4B50-BDDE-AE540A404DF7}" type="presOf" srcId="{5318B1C6-AB1A-D04C-A735-D98175AA975F}" destId="{519B367B-F7E4-E344-A9F6-2CF11DAC93B2}" srcOrd="0" destOrd="0" presId="urn:microsoft.com/office/officeart/2008/layout/VerticalCurvedList"/>
    <dgm:cxn modelId="{917C8B16-1579-4BCA-8634-92D4492B8049}" type="presOf" srcId="{B1834DD6-6626-C64E-A04F-EAD7FBA77F1C}" destId="{2D2DEA34-E696-4340-BEDB-194324123905}" srcOrd="0" destOrd="0" presId="urn:microsoft.com/office/officeart/2008/layout/VerticalCurvedList"/>
    <dgm:cxn modelId="{BC602A1E-8D27-D244-A1BD-8AD04DFC4B10}" srcId="{5318B1C6-AB1A-D04C-A735-D98175AA975F}" destId="{C2FDBC0F-1ECF-BE45-876E-E2E2BED7DD5D}" srcOrd="3" destOrd="0" parTransId="{949C72BC-9418-F74C-9657-DABF52E6D073}" sibTransId="{B71F5646-3B74-1943-81FB-0663D7DE6AFA}"/>
    <dgm:cxn modelId="{4F0B85F0-EEB0-41F0-8668-8097FFEF9FE1}" type="presOf" srcId="{2E17EF89-4413-9A4F-A11B-E6A87D5F5C7E}" destId="{C00F056F-2796-5A46-AE56-72C0656EBBCE}" srcOrd="0" destOrd="0" presId="urn:microsoft.com/office/officeart/2008/layout/VerticalCurvedList"/>
    <dgm:cxn modelId="{39037875-D305-934A-887D-6F4DBB1D1D47}" srcId="{5318B1C6-AB1A-D04C-A735-D98175AA975F}" destId="{B21B071A-EE3A-AA41-B2E9-9380585757AE}" srcOrd="4" destOrd="0" parTransId="{E17EA478-9F64-D745-820A-AE3179F4E937}" sibTransId="{89E322E3-1269-C444-BAFA-B08802934716}"/>
    <dgm:cxn modelId="{FCBC62FE-4CDD-4ABC-80B6-AB4245520E1C}" type="presOf" srcId="{7BF407AD-5665-8E40-A0DB-50598F6643EB}" destId="{5B5321B8-31B6-1B46-B35E-54D75EA3E410}" srcOrd="0" destOrd="0" presId="urn:microsoft.com/office/officeart/2008/layout/VerticalCurvedList"/>
    <dgm:cxn modelId="{B4B3DDA3-8360-4EAB-8F49-2EA83C09502B}" type="presParOf" srcId="{519B367B-F7E4-E344-A9F6-2CF11DAC93B2}" destId="{CD8DF34A-9456-E44A-B383-2551C98B40C0}" srcOrd="0" destOrd="0" presId="urn:microsoft.com/office/officeart/2008/layout/VerticalCurvedList"/>
    <dgm:cxn modelId="{BB7218F8-BB9A-4CA3-86A5-B942758A8E46}" type="presParOf" srcId="{CD8DF34A-9456-E44A-B383-2551C98B40C0}" destId="{C22BB385-B748-1547-9E25-8A095C52BE65}" srcOrd="0" destOrd="0" presId="urn:microsoft.com/office/officeart/2008/layout/VerticalCurvedList"/>
    <dgm:cxn modelId="{CD8DF0FC-C419-4A49-BFB0-EF1828632168}" type="presParOf" srcId="{C22BB385-B748-1547-9E25-8A095C52BE65}" destId="{29D06855-443E-3C4B-B40E-45FE4AB32442}" srcOrd="0" destOrd="0" presId="urn:microsoft.com/office/officeart/2008/layout/VerticalCurvedList"/>
    <dgm:cxn modelId="{599A795D-9CF0-4C60-806E-34F38B5B2149}" type="presParOf" srcId="{C22BB385-B748-1547-9E25-8A095C52BE65}" destId="{5B5321B8-31B6-1B46-B35E-54D75EA3E410}" srcOrd="1" destOrd="0" presId="urn:microsoft.com/office/officeart/2008/layout/VerticalCurvedList"/>
    <dgm:cxn modelId="{5E6E809E-7BDF-40E6-8B3A-4F844AE6954B}" type="presParOf" srcId="{C22BB385-B748-1547-9E25-8A095C52BE65}" destId="{EF1F8900-3A2B-5449-A60D-42C811822250}" srcOrd="2" destOrd="0" presId="urn:microsoft.com/office/officeart/2008/layout/VerticalCurvedList"/>
    <dgm:cxn modelId="{457DE8F8-9CC7-432E-993A-823EFACDE2B2}" type="presParOf" srcId="{C22BB385-B748-1547-9E25-8A095C52BE65}" destId="{F956D2D3-C0F6-2A41-A3F2-3DB2A6FB1F4F}" srcOrd="3" destOrd="0" presId="urn:microsoft.com/office/officeart/2008/layout/VerticalCurvedList"/>
    <dgm:cxn modelId="{A62DB187-2A1C-4065-9574-230EB980B57E}" type="presParOf" srcId="{CD8DF34A-9456-E44A-B383-2551C98B40C0}" destId="{C00F056F-2796-5A46-AE56-72C0656EBBCE}" srcOrd="1" destOrd="0" presId="urn:microsoft.com/office/officeart/2008/layout/VerticalCurvedList"/>
    <dgm:cxn modelId="{B052799E-821F-4352-955F-9EDA58D47521}" type="presParOf" srcId="{CD8DF34A-9456-E44A-B383-2551C98B40C0}" destId="{166DDD30-70FE-A144-ADEF-964C2090806B}" srcOrd="2" destOrd="0" presId="urn:microsoft.com/office/officeart/2008/layout/VerticalCurvedList"/>
    <dgm:cxn modelId="{1BC23F15-6106-4141-8CFC-946BDF802AC6}" type="presParOf" srcId="{166DDD30-70FE-A144-ADEF-964C2090806B}" destId="{8D26E1BE-CAB4-FE44-98C8-C90DA3F6D23D}" srcOrd="0" destOrd="0" presId="urn:microsoft.com/office/officeart/2008/layout/VerticalCurvedList"/>
    <dgm:cxn modelId="{E7948429-3871-4AAD-BA65-7FBAFD70EF07}" type="presParOf" srcId="{CD8DF34A-9456-E44A-B383-2551C98B40C0}" destId="{2D2DEA34-E696-4340-BEDB-194324123905}" srcOrd="3" destOrd="0" presId="urn:microsoft.com/office/officeart/2008/layout/VerticalCurvedList"/>
    <dgm:cxn modelId="{FC51FF0D-B011-4490-81A5-0D6D97688729}" type="presParOf" srcId="{CD8DF34A-9456-E44A-B383-2551C98B40C0}" destId="{0DCA78EE-BA18-904F-8109-CEDC2570F268}" srcOrd="4" destOrd="0" presId="urn:microsoft.com/office/officeart/2008/layout/VerticalCurvedList"/>
    <dgm:cxn modelId="{0159C4BB-22F5-4CCA-BD43-2F50EC6AF7AE}" type="presParOf" srcId="{0DCA78EE-BA18-904F-8109-CEDC2570F268}" destId="{9A05BEF1-666A-7F46-8D7D-2AFD86E84FED}" srcOrd="0" destOrd="0" presId="urn:microsoft.com/office/officeart/2008/layout/VerticalCurvedList"/>
    <dgm:cxn modelId="{D2F9C92F-3B80-417A-9596-D7C28FA56768}" type="presParOf" srcId="{CD8DF34A-9456-E44A-B383-2551C98B40C0}" destId="{53F94B3E-4CAE-424A-8152-191A1A8B9053}" srcOrd="5" destOrd="0" presId="urn:microsoft.com/office/officeart/2008/layout/VerticalCurvedList"/>
    <dgm:cxn modelId="{0008DABC-C5C5-4862-99C9-30DE54FF3327}" type="presParOf" srcId="{CD8DF34A-9456-E44A-B383-2551C98B40C0}" destId="{E759A0C8-7814-1548-9CA3-2AA7D57A3457}" srcOrd="6" destOrd="0" presId="urn:microsoft.com/office/officeart/2008/layout/VerticalCurvedList"/>
    <dgm:cxn modelId="{4A1E5FBC-58BD-4F6C-8404-34AA1F6C2B0D}" type="presParOf" srcId="{E759A0C8-7814-1548-9CA3-2AA7D57A3457}" destId="{1B58B316-400A-F44D-9BC6-66D10AFA7C61}" srcOrd="0" destOrd="0" presId="urn:microsoft.com/office/officeart/2008/layout/VerticalCurvedList"/>
    <dgm:cxn modelId="{7B43C715-047F-44C8-898D-05D5C5ECC6C6}" type="presParOf" srcId="{CD8DF34A-9456-E44A-B383-2551C98B40C0}" destId="{DF30043C-C544-4FA6-BFFC-6E3ED7FCF183}" srcOrd="7" destOrd="0" presId="urn:microsoft.com/office/officeart/2008/layout/VerticalCurvedList"/>
    <dgm:cxn modelId="{621B6FBF-94BB-4B30-ADD7-F84CA6570217}" type="presParOf" srcId="{CD8DF34A-9456-E44A-B383-2551C98B40C0}" destId="{D10962F1-C4B7-4DC8-816C-F97131BFE824}" srcOrd="8" destOrd="0" presId="urn:microsoft.com/office/officeart/2008/layout/VerticalCurvedList"/>
    <dgm:cxn modelId="{986997E8-5E74-4774-89E2-A4EEF2C60649}" type="presParOf" srcId="{D10962F1-C4B7-4DC8-816C-F97131BFE824}" destId="{73C9D95B-614E-CD46-946F-3FCA696955D4}" srcOrd="0" destOrd="0" presId="urn:microsoft.com/office/officeart/2008/layout/VerticalCurvedList"/>
    <dgm:cxn modelId="{307A5129-DB7E-49C3-B54B-6E8E1E46A480}" type="presParOf" srcId="{CD8DF34A-9456-E44A-B383-2551C98B40C0}" destId="{41692268-2F78-4012-8E64-44458CC45E61}" srcOrd="9" destOrd="0" presId="urn:microsoft.com/office/officeart/2008/layout/VerticalCurvedList"/>
    <dgm:cxn modelId="{3AE1940D-09CE-48F9-8170-B89B98874F38}" type="presParOf" srcId="{CD8DF34A-9456-E44A-B383-2551C98B40C0}" destId="{7405A36A-FBC9-4AC2-81A8-D683F670E765}" srcOrd="10" destOrd="0" presId="urn:microsoft.com/office/officeart/2008/layout/VerticalCurvedList"/>
    <dgm:cxn modelId="{A366E0DE-5BCB-42B9-B6B2-C3851699A6AB}" type="presParOf" srcId="{7405A36A-FBC9-4AC2-81A8-D683F670E765}" destId="{A2B6806B-09CC-A24E-A76D-11A350364CA8}" srcOrd="0" destOrd="0" presId="urn:microsoft.com/office/officeart/2008/layout/VerticalCurvedList"/>
    <dgm:cxn modelId="{2846C985-4389-4A23-8E5A-7B32F2C9D3D7}" type="presParOf" srcId="{CD8DF34A-9456-E44A-B383-2551C98B40C0}" destId="{9B478EBC-49FA-4B9B-AF6F-B6A89FB88E23}" srcOrd="11" destOrd="0" presId="urn:microsoft.com/office/officeart/2008/layout/VerticalCurvedList"/>
    <dgm:cxn modelId="{4D409B08-9E0A-4474-AF9E-9B7B26D041B6}" type="presParOf" srcId="{CD8DF34A-9456-E44A-B383-2551C98B40C0}" destId="{22B430A8-86B2-4B12-B9B7-B828D48BB77B}" srcOrd="12" destOrd="0" presId="urn:microsoft.com/office/officeart/2008/layout/VerticalCurvedList"/>
    <dgm:cxn modelId="{FBA9F6A2-4F1A-43BD-9F03-AAE3D9BCDD86}" type="presParOf" srcId="{22B430A8-86B2-4B12-B9B7-B828D48BB77B}" destId="{874D6F4E-A7D7-EB45-8BBD-959D593F9B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8B84BC-C518-4A4C-8BCE-CE5343338BC0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6422762-6452-E64B-BA72-8CAC85D42F77}">
      <dgm:prSet/>
      <dgm:spPr/>
      <dgm:t>
        <a:bodyPr/>
        <a:lstStyle/>
        <a:p>
          <a:pPr rtl="0"/>
          <a:r>
            <a:rPr lang="es-ES_tradnl" dirty="0"/>
            <a:t>Mayor entendimiento de la información que se intercambia.</a:t>
          </a:r>
        </a:p>
      </dgm:t>
    </dgm:pt>
    <dgm:pt modelId="{F9B1A555-162D-CB40-8575-C3345BA7A5E9}" type="parTrans" cxnId="{8A3AB1E2-3C12-1E40-9939-EC71CDE66AB1}">
      <dgm:prSet/>
      <dgm:spPr/>
      <dgm:t>
        <a:bodyPr/>
        <a:lstStyle/>
        <a:p>
          <a:endParaRPr lang="es-ES"/>
        </a:p>
      </dgm:t>
    </dgm:pt>
    <dgm:pt modelId="{935AFD84-2F01-2443-A4BC-E109E0B8C3F1}" type="sibTrans" cxnId="{8A3AB1E2-3C12-1E40-9939-EC71CDE66AB1}">
      <dgm:prSet/>
      <dgm:spPr/>
      <dgm:t>
        <a:bodyPr/>
        <a:lstStyle/>
        <a:p>
          <a:endParaRPr lang="es-ES"/>
        </a:p>
      </dgm:t>
    </dgm:pt>
    <dgm:pt modelId="{C6C7984D-ED62-DC4B-BA88-6493C0C02EC2}">
      <dgm:prSet/>
      <dgm:spPr/>
      <dgm:t>
        <a:bodyPr/>
        <a:lstStyle/>
        <a:p>
          <a:pPr rtl="0"/>
          <a:r>
            <a:rPr lang="es-ES_tradnl" dirty="0"/>
            <a:t>Simplifica la estructuración de la información</a:t>
          </a:r>
        </a:p>
      </dgm:t>
    </dgm:pt>
    <dgm:pt modelId="{6F11878F-20DC-4741-A222-4DEB51C8B471}" type="parTrans" cxnId="{9B43846E-ACC0-E041-AD7F-AA20B3079309}">
      <dgm:prSet/>
      <dgm:spPr/>
      <dgm:t>
        <a:bodyPr/>
        <a:lstStyle/>
        <a:p>
          <a:endParaRPr lang="es-ES"/>
        </a:p>
      </dgm:t>
    </dgm:pt>
    <dgm:pt modelId="{A39C212F-8F46-AD44-8E9A-662219BDE028}" type="sibTrans" cxnId="{9B43846E-ACC0-E041-AD7F-AA20B3079309}">
      <dgm:prSet/>
      <dgm:spPr/>
      <dgm:t>
        <a:bodyPr/>
        <a:lstStyle/>
        <a:p>
          <a:endParaRPr lang="es-ES"/>
        </a:p>
      </dgm:t>
    </dgm:pt>
    <dgm:pt modelId="{0B2D2B8A-C00B-294F-8048-EBBBA4060702}">
      <dgm:prSet/>
      <dgm:spPr/>
      <dgm:t>
        <a:bodyPr/>
        <a:lstStyle/>
        <a:p>
          <a:pPr rtl="0"/>
          <a:r>
            <a:rPr lang="es-ES_tradnl" dirty="0"/>
            <a:t>Posibilita la reutilización de conceptos</a:t>
          </a:r>
        </a:p>
      </dgm:t>
    </dgm:pt>
    <dgm:pt modelId="{3538F45C-4606-0A49-943F-86AB5EC41DA6}" type="parTrans" cxnId="{05ADF4E9-89DD-5D45-B47E-348E1B9BA3F2}">
      <dgm:prSet/>
      <dgm:spPr/>
      <dgm:t>
        <a:bodyPr/>
        <a:lstStyle/>
        <a:p>
          <a:endParaRPr lang="es-ES"/>
        </a:p>
      </dgm:t>
    </dgm:pt>
    <dgm:pt modelId="{7187BFCD-2F6D-6C49-921E-C720DF228765}" type="sibTrans" cxnId="{05ADF4E9-89DD-5D45-B47E-348E1B9BA3F2}">
      <dgm:prSet/>
      <dgm:spPr/>
      <dgm:t>
        <a:bodyPr/>
        <a:lstStyle/>
        <a:p>
          <a:endParaRPr lang="es-ES"/>
        </a:p>
      </dgm:t>
    </dgm:pt>
    <dgm:pt modelId="{2D7DC5DC-CDBD-AF47-942B-18E63083E892}">
      <dgm:prSet/>
      <dgm:spPr/>
      <dgm:t>
        <a:bodyPr/>
        <a:lstStyle/>
        <a:p>
          <a:pPr rtl="0"/>
          <a:r>
            <a:rPr lang="es-ES_tradnl" dirty="0"/>
            <a:t>Garantiza el intercambio  de calidad.</a:t>
          </a:r>
        </a:p>
      </dgm:t>
    </dgm:pt>
    <dgm:pt modelId="{5BDCCE48-FB09-2741-B1A9-7A2E715BCE17}" type="parTrans" cxnId="{9BF7C892-8E8A-7740-B37A-317B3FB89A61}">
      <dgm:prSet/>
      <dgm:spPr/>
      <dgm:t>
        <a:bodyPr/>
        <a:lstStyle/>
        <a:p>
          <a:endParaRPr lang="es-ES"/>
        </a:p>
      </dgm:t>
    </dgm:pt>
    <dgm:pt modelId="{579F8331-8BB8-8B4A-9C50-74EDDCF6E92E}" type="sibTrans" cxnId="{9BF7C892-8E8A-7740-B37A-317B3FB89A61}">
      <dgm:prSet/>
      <dgm:spPr/>
      <dgm:t>
        <a:bodyPr/>
        <a:lstStyle/>
        <a:p>
          <a:endParaRPr lang="es-ES"/>
        </a:p>
      </dgm:t>
    </dgm:pt>
    <dgm:pt modelId="{CA70A767-97DA-B54B-A0C4-ABE72D7F02BB}">
      <dgm:prSet/>
      <dgm:spPr/>
      <dgm:t>
        <a:bodyPr/>
        <a:lstStyle/>
        <a:p>
          <a:pPr rtl="0"/>
          <a:r>
            <a:rPr lang="es-ES_tradnl"/>
            <a:t>Minimiza los tiempos de diseño de elementos.</a:t>
          </a:r>
        </a:p>
      </dgm:t>
    </dgm:pt>
    <dgm:pt modelId="{D54BE091-05CF-394F-B0E7-13333DB3A19D}" type="parTrans" cxnId="{A8EEAF8C-6C8E-6041-BB30-5661C1B12EAA}">
      <dgm:prSet/>
      <dgm:spPr/>
      <dgm:t>
        <a:bodyPr/>
        <a:lstStyle/>
        <a:p>
          <a:endParaRPr lang="es-ES"/>
        </a:p>
      </dgm:t>
    </dgm:pt>
    <dgm:pt modelId="{0E3E14D3-E58D-C640-A423-B0C6F53ABC6C}" type="sibTrans" cxnId="{A8EEAF8C-6C8E-6041-BB30-5661C1B12EAA}">
      <dgm:prSet/>
      <dgm:spPr/>
      <dgm:t>
        <a:bodyPr/>
        <a:lstStyle/>
        <a:p>
          <a:endParaRPr lang="es-ES"/>
        </a:p>
      </dgm:t>
    </dgm:pt>
    <dgm:pt modelId="{232798DE-D4E8-49CE-853E-A8612E7DDC00}" type="pres">
      <dgm:prSet presAssocID="{B38B84BC-C518-4A4C-8BCE-CE5343338B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4D58C7AC-5FF2-4964-A137-321814C50206}" type="pres">
      <dgm:prSet presAssocID="{B38B84BC-C518-4A4C-8BCE-CE5343338BC0}" presName="pyramid" presStyleLbl="node1" presStyleIdx="0" presStyleCnt="1"/>
      <dgm:spPr/>
    </dgm:pt>
    <dgm:pt modelId="{E1081C77-7F54-4633-858A-C59496A4E4DB}" type="pres">
      <dgm:prSet presAssocID="{B38B84BC-C518-4A4C-8BCE-CE5343338BC0}" presName="theList" presStyleCnt="0"/>
      <dgm:spPr/>
    </dgm:pt>
    <dgm:pt modelId="{9319DD31-F5EA-488A-AF93-724667CD6A60}" type="pres">
      <dgm:prSet presAssocID="{F6422762-6452-E64B-BA72-8CAC85D42F7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A8485F-75A3-499A-AF28-7171D4FCE2CE}" type="pres">
      <dgm:prSet presAssocID="{F6422762-6452-E64B-BA72-8CAC85D42F77}" presName="aSpace" presStyleCnt="0"/>
      <dgm:spPr/>
    </dgm:pt>
    <dgm:pt modelId="{66C99B16-250B-4181-8E7C-CB216682530E}" type="pres">
      <dgm:prSet presAssocID="{C6C7984D-ED62-DC4B-BA88-6493C0C02EC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36CA1A-C7C3-4D99-A4FD-075323D14024}" type="pres">
      <dgm:prSet presAssocID="{C6C7984D-ED62-DC4B-BA88-6493C0C02EC2}" presName="aSpace" presStyleCnt="0"/>
      <dgm:spPr/>
    </dgm:pt>
    <dgm:pt modelId="{DBE16EA8-27BD-47CF-9D53-7058D466F5DD}" type="pres">
      <dgm:prSet presAssocID="{0B2D2B8A-C00B-294F-8048-EBBBA4060702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43F585-3593-4F01-A79F-19E5EF4CC76A}" type="pres">
      <dgm:prSet presAssocID="{0B2D2B8A-C00B-294F-8048-EBBBA4060702}" presName="aSpace" presStyleCnt="0"/>
      <dgm:spPr/>
    </dgm:pt>
    <dgm:pt modelId="{0A333E63-CA02-4377-98E8-F6756CC0F7D5}" type="pres">
      <dgm:prSet presAssocID="{2D7DC5DC-CDBD-AF47-942B-18E63083E892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B9ECCC-2765-4D5E-A89B-F7A6CE6F4F99}" type="pres">
      <dgm:prSet presAssocID="{2D7DC5DC-CDBD-AF47-942B-18E63083E892}" presName="aSpace" presStyleCnt="0"/>
      <dgm:spPr/>
    </dgm:pt>
    <dgm:pt modelId="{8E33130C-FCBF-4307-BC3F-F72067A36645}" type="pres">
      <dgm:prSet presAssocID="{CA70A767-97DA-B54B-A0C4-ABE72D7F02B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496F63-6572-4246-B6EB-91DF48835FA2}" type="pres">
      <dgm:prSet presAssocID="{CA70A767-97DA-B54B-A0C4-ABE72D7F02BB}" presName="aSpace" presStyleCnt="0"/>
      <dgm:spPr/>
    </dgm:pt>
  </dgm:ptLst>
  <dgm:cxnLst>
    <dgm:cxn modelId="{E84AEA29-8E3C-4CAE-BB7F-7872FA98AD10}" type="presOf" srcId="{B38B84BC-C518-4A4C-8BCE-CE5343338BC0}" destId="{232798DE-D4E8-49CE-853E-A8612E7DDC00}" srcOrd="0" destOrd="0" presId="urn:microsoft.com/office/officeart/2005/8/layout/pyramid2"/>
    <dgm:cxn modelId="{C809D729-24EA-4BDE-A720-3188D6D4B42C}" type="presOf" srcId="{2D7DC5DC-CDBD-AF47-942B-18E63083E892}" destId="{0A333E63-CA02-4377-98E8-F6756CC0F7D5}" srcOrd="0" destOrd="0" presId="urn:microsoft.com/office/officeart/2005/8/layout/pyramid2"/>
    <dgm:cxn modelId="{9B43846E-ACC0-E041-AD7F-AA20B3079309}" srcId="{B38B84BC-C518-4A4C-8BCE-CE5343338BC0}" destId="{C6C7984D-ED62-DC4B-BA88-6493C0C02EC2}" srcOrd="1" destOrd="0" parTransId="{6F11878F-20DC-4741-A222-4DEB51C8B471}" sibTransId="{A39C212F-8F46-AD44-8E9A-662219BDE028}"/>
    <dgm:cxn modelId="{61872298-9586-434F-9E00-27C411267C02}" type="presOf" srcId="{C6C7984D-ED62-DC4B-BA88-6493C0C02EC2}" destId="{66C99B16-250B-4181-8E7C-CB216682530E}" srcOrd="0" destOrd="0" presId="urn:microsoft.com/office/officeart/2005/8/layout/pyramid2"/>
    <dgm:cxn modelId="{96718ADF-1C5D-4F5E-A170-E4825349D44E}" type="presOf" srcId="{F6422762-6452-E64B-BA72-8CAC85D42F77}" destId="{9319DD31-F5EA-488A-AF93-724667CD6A60}" srcOrd="0" destOrd="0" presId="urn:microsoft.com/office/officeart/2005/8/layout/pyramid2"/>
    <dgm:cxn modelId="{9BF7C892-8E8A-7740-B37A-317B3FB89A61}" srcId="{B38B84BC-C518-4A4C-8BCE-CE5343338BC0}" destId="{2D7DC5DC-CDBD-AF47-942B-18E63083E892}" srcOrd="3" destOrd="0" parTransId="{5BDCCE48-FB09-2741-B1A9-7A2E715BCE17}" sibTransId="{579F8331-8BB8-8B4A-9C50-74EDDCF6E92E}"/>
    <dgm:cxn modelId="{4908B322-F06E-4693-A195-EFBDA3EB36EC}" type="presOf" srcId="{0B2D2B8A-C00B-294F-8048-EBBBA4060702}" destId="{DBE16EA8-27BD-47CF-9D53-7058D466F5DD}" srcOrd="0" destOrd="0" presId="urn:microsoft.com/office/officeart/2005/8/layout/pyramid2"/>
    <dgm:cxn modelId="{05ADF4E9-89DD-5D45-B47E-348E1B9BA3F2}" srcId="{B38B84BC-C518-4A4C-8BCE-CE5343338BC0}" destId="{0B2D2B8A-C00B-294F-8048-EBBBA4060702}" srcOrd="2" destOrd="0" parTransId="{3538F45C-4606-0A49-943F-86AB5EC41DA6}" sibTransId="{7187BFCD-2F6D-6C49-921E-C720DF228765}"/>
    <dgm:cxn modelId="{8A3AB1E2-3C12-1E40-9939-EC71CDE66AB1}" srcId="{B38B84BC-C518-4A4C-8BCE-CE5343338BC0}" destId="{F6422762-6452-E64B-BA72-8CAC85D42F77}" srcOrd="0" destOrd="0" parTransId="{F9B1A555-162D-CB40-8575-C3345BA7A5E9}" sibTransId="{935AFD84-2F01-2443-A4BC-E109E0B8C3F1}"/>
    <dgm:cxn modelId="{C45FBB40-5B48-4DE4-AD7A-9CF6AA24EC61}" type="presOf" srcId="{CA70A767-97DA-B54B-A0C4-ABE72D7F02BB}" destId="{8E33130C-FCBF-4307-BC3F-F72067A36645}" srcOrd="0" destOrd="0" presId="urn:microsoft.com/office/officeart/2005/8/layout/pyramid2"/>
    <dgm:cxn modelId="{A8EEAF8C-6C8E-6041-BB30-5661C1B12EAA}" srcId="{B38B84BC-C518-4A4C-8BCE-CE5343338BC0}" destId="{CA70A767-97DA-B54B-A0C4-ABE72D7F02BB}" srcOrd="4" destOrd="0" parTransId="{D54BE091-05CF-394F-B0E7-13333DB3A19D}" sibTransId="{0E3E14D3-E58D-C640-A423-B0C6F53ABC6C}"/>
    <dgm:cxn modelId="{00904E61-B036-47EA-B40D-9EF131EAD22F}" type="presParOf" srcId="{232798DE-D4E8-49CE-853E-A8612E7DDC00}" destId="{4D58C7AC-5FF2-4964-A137-321814C50206}" srcOrd="0" destOrd="0" presId="urn:microsoft.com/office/officeart/2005/8/layout/pyramid2"/>
    <dgm:cxn modelId="{3BCA6B63-23FF-4DDF-A9A3-D940B928726D}" type="presParOf" srcId="{232798DE-D4E8-49CE-853E-A8612E7DDC00}" destId="{E1081C77-7F54-4633-858A-C59496A4E4DB}" srcOrd="1" destOrd="0" presId="urn:microsoft.com/office/officeart/2005/8/layout/pyramid2"/>
    <dgm:cxn modelId="{6ED4F18B-2C4A-401A-8C0A-D83EABE1EE72}" type="presParOf" srcId="{E1081C77-7F54-4633-858A-C59496A4E4DB}" destId="{9319DD31-F5EA-488A-AF93-724667CD6A60}" srcOrd="0" destOrd="0" presId="urn:microsoft.com/office/officeart/2005/8/layout/pyramid2"/>
    <dgm:cxn modelId="{08130A6F-90C0-4FEF-A0F5-01A7CC56FF94}" type="presParOf" srcId="{E1081C77-7F54-4633-858A-C59496A4E4DB}" destId="{D1A8485F-75A3-499A-AF28-7171D4FCE2CE}" srcOrd="1" destOrd="0" presId="urn:microsoft.com/office/officeart/2005/8/layout/pyramid2"/>
    <dgm:cxn modelId="{506BDCDE-A8BF-4646-99E2-9A16136E0BE1}" type="presParOf" srcId="{E1081C77-7F54-4633-858A-C59496A4E4DB}" destId="{66C99B16-250B-4181-8E7C-CB216682530E}" srcOrd="2" destOrd="0" presId="urn:microsoft.com/office/officeart/2005/8/layout/pyramid2"/>
    <dgm:cxn modelId="{02F7E0B5-41B9-4D95-92DD-9A6BC5E6614B}" type="presParOf" srcId="{E1081C77-7F54-4633-858A-C59496A4E4DB}" destId="{8036CA1A-C7C3-4D99-A4FD-075323D14024}" srcOrd="3" destOrd="0" presId="urn:microsoft.com/office/officeart/2005/8/layout/pyramid2"/>
    <dgm:cxn modelId="{1B72868A-317A-45F2-96EB-079E5403416E}" type="presParOf" srcId="{E1081C77-7F54-4633-858A-C59496A4E4DB}" destId="{DBE16EA8-27BD-47CF-9D53-7058D466F5DD}" srcOrd="4" destOrd="0" presId="urn:microsoft.com/office/officeart/2005/8/layout/pyramid2"/>
    <dgm:cxn modelId="{526104D4-8CBF-45D0-A458-9C667D566986}" type="presParOf" srcId="{E1081C77-7F54-4633-858A-C59496A4E4DB}" destId="{2C43F585-3593-4F01-A79F-19E5EF4CC76A}" srcOrd="5" destOrd="0" presId="urn:microsoft.com/office/officeart/2005/8/layout/pyramid2"/>
    <dgm:cxn modelId="{4F4F2B4D-20DB-4C28-A3D4-6809DA2657F5}" type="presParOf" srcId="{E1081C77-7F54-4633-858A-C59496A4E4DB}" destId="{0A333E63-CA02-4377-98E8-F6756CC0F7D5}" srcOrd="6" destOrd="0" presId="urn:microsoft.com/office/officeart/2005/8/layout/pyramid2"/>
    <dgm:cxn modelId="{6912CEF8-8FCE-4820-9724-FB3A59772A7C}" type="presParOf" srcId="{E1081C77-7F54-4633-858A-C59496A4E4DB}" destId="{F8B9ECCC-2765-4D5E-A89B-F7A6CE6F4F99}" srcOrd="7" destOrd="0" presId="urn:microsoft.com/office/officeart/2005/8/layout/pyramid2"/>
    <dgm:cxn modelId="{E89814E7-A31D-46A3-87D4-CB2D8696133C}" type="presParOf" srcId="{E1081C77-7F54-4633-858A-C59496A4E4DB}" destId="{8E33130C-FCBF-4307-BC3F-F72067A36645}" srcOrd="8" destOrd="0" presId="urn:microsoft.com/office/officeart/2005/8/layout/pyramid2"/>
    <dgm:cxn modelId="{D4727E4E-7701-4C7B-ACE9-CACC93EBF2FC}" type="presParOf" srcId="{E1081C77-7F54-4633-858A-C59496A4E4DB}" destId="{AC496F63-6572-4246-B6EB-91DF48835FA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21B8-31B6-1B46-B35E-54D75EA3E410}">
      <dsp:nvSpPr>
        <dsp:cNvPr id="0" name=""/>
        <dsp:cNvSpPr/>
      </dsp:nvSpPr>
      <dsp:spPr>
        <a:xfrm>
          <a:off x="-3443706" y="-529481"/>
          <a:ext cx="4105951" cy="4105951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F056F-2796-5A46-AE56-72C0656EBBCE}">
      <dsp:nvSpPr>
        <dsp:cNvPr id="0" name=""/>
        <dsp:cNvSpPr/>
      </dsp:nvSpPr>
      <dsp:spPr>
        <a:xfrm>
          <a:off x="248207" y="160454"/>
          <a:ext cx="4146061" cy="3207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Segoe"/>
              <a:cs typeface="Segoe"/>
            </a:rPr>
            <a:t>Completitud</a:t>
          </a:r>
        </a:p>
      </dsp:txBody>
      <dsp:txXfrm>
        <a:off x="248207" y="160454"/>
        <a:ext cx="4146061" cy="320786"/>
      </dsp:txXfrm>
    </dsp:sp>
    <dsp:sp modelId="{8D26E1BE-CAB4-FE44-98C8-C90DA3F6D23D}">
      <dsp:nvSpPr>
        <dsp:cNvPr id="0" name=""/>
        <dsp:cNvSpPr/>
      </dsp:nvSpPr>
      <dsp:spPr>
        <a:xfrm>
          <a:off x="47715" y="120356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2DEA34-E696-4340-BEDB-194324123905}">
      <dsp:nvSpPr>
        <dsp:cNvPr id="0" name=""/>
        <dsp:cNvSpPr/>
      </dsp:nvSpPr>
      <dsp:spPr>
        <a:xfrm>
          <a:off x="512076" y="641573"/>
          <a:ext cx="3882191" cy="320786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>
              <a:latin typeface="Segoe"/>
              <a:cs typeface="Segoe"/>
            </a:rPr>
            <a:t>Fuente primaria</a:t>
          </a:r>
        </a:p>
      </dsp:txBody>
      <dsp:txXfrm>
        <a:off x="512076" y="641573"/>
        <a:ext cx="3882191" cy="320786"/>
      </dsp:txXfrm>
    </dsp:sp>
    <dsp:sp modelId="{9A05BEF1-666A-7F46-8D7D-2AFD86E84FED}">
      <dsp:nvSpPr>
        <dsp:cNvPr id="0" name=""/>
        <dsp:cNvSpPr/>
      </dsp:nvSpPr>
      <dsp:spPr>
        <a:xfrm>
          <a:off x="311584" y="601475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F94B3E-4CAE-424A-8152-191A1A8B9053}">
      <dsp:nvSpPr>
        <dsp:cNvPr id="0" name=""/>
        <dsp:cNvSpPr/>
      </dsp:nvSpPr>
      <dsp:spPr>
        <a:xfrm>
          <a:off x="632736" y="1122693"/>
          <a:ext cx="3761531" cy="320786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>
              <a:latin typeface="Segoe"/>
              <a:cs typeface="Segoe"/>
            </a:rPr>
            <a:t>Oportuna</a:t>
          </a:r>
        </a:p>
      </dsp:txBody>
      <dsp:txXfrm>
        <a:off x="632736" y="1122693"/>
        <a:ext cx="3761531" cy="320786"/>
      </dsp:txXfrm>
    </dsp:sp>
    <dsp:sp modelId="{1B58B316-400A-F44D-9BC6-66D10AFA7C61}">
      <dsp:nvSpPr>
        <dsp:cNvPr id="0" name=""/>
        <dsp:cNvSpPr/>
      </dsp:nvSpPr>
      <dsp:spPr>
        <a:xfrm>
          <a:off x="432245" y="1082594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30043C-C544-4FA6-BFFC-6E3ED7FCF183}">
      <dsp:nvSpPr>
        <dsp:cNvPr id="0" name=""/>
        <dsp:cNvSpPr/>
      </dsp:nvSpPr>
      <dsp:spPr>
        <a:xfrm>
          <a:off x="632736" y="1603507"/>
          <a:ext cx="3761531" cy="320786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Segoe"/>
              <a:cs typeface="Segoe"/>
            </a:rPr>
            <a:t>Procesable</a:t>
          </a:r>
        </a:p>
      </dsp:txBody>
      <dsp:txXfrm>
        <a:off x="632736" y="1603507"/>
        <a:ext cx="3761531" cy="320786"/>
      </dsp:txXfrm>
    </dsp:sp>
    <dsp:sp modelId="{73C9D95B-614E-CD46-946F-3FCA696955D4}">
      <dsp:nvSpPr>
        <dsp:cNvPr id="0" name=""/>
        <dsp:cNvSpPr/>
      </dsp:nvSpPr>
      <dsp:spPr>
        <a:xfrm>
          <a:off x="432245" y="1563409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692268-2F78-4012-8E64-44458CC45E61}">
      <dsp:nvSpPr>
        <dsp:cNvPr id="0" name=""/>
        <dsp:cNvSpPr/>
      </dsp:nvSpPr>
      <dsp:spPr>
        <a:xfrm>
          <a:off x="512076" y="2084627"/>
          <a:ext cx="3882191" cy="320786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>
              <a:latin typeface="Segoe"/>
              <a:cs typeface="Segoe"/>
            </a:rPr>
            <a:t>No discriminatorios</a:t>
          </a:r>
        </a:p>
      </dsp:txBody>
      <dsp:txXfrm>
        <a:off x="512076" y="2084627"/>
        <a:ext cx="3882191" cy="320786"/>
      </dsp:txXfrm>
    </dsp:sp>
    <dsp:sp modelId="{A2B6806B-09CC-A24E-A76D-11A350364CA8}">
      <dsp:nvSpPr>
        <dsp:cNvPr id="0" name=""/>
        <dsp:cNvSpPr/>
      </dsp:nvSpPr>
      <dsp:spPr>
        <a:xfrm>
          <a:off x="311584" y="2044528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478EBC-49FA-4B9B-AF6F-B6A89FB88E23}">
      <dsp:nvSpPr>
        <dsp:cNvPr id="0" name=""/>
        <dsp:cNvSpPr/>
      </dsp:nvSpPr>
      <dsp:spPr>
        <a:xfrm>
          <a:off x="248207" y="2565746"/>
          <a:ext cx="4146061" cy="32078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>
              <a:latin typeface="Segoe"/>
              <a:cs typeface="Segoe"/>
            </a:rPr>
            <a:t>No propietaria</a:t>
          </a:r>
        </a:p>
      </dsp:txBody>
      <dsp:txXfrm>
        <a:off x="248207" y="2565746"/>
        <a:ext cx="4146061" cy="320786"/>
      </dsp:txXfrm>
    </dsp:sp>
    <dsp:sp modelId="{874D6F4E-A7D7-EB45-8BBD-959D593F9BEB}">
      <dsp:nvSpPr>
        <dsp:cNvPr id="0" name=""/>
        <dsp:cNvSpPr/>
      </dsp:nvSpPr>
      <dsp:spPr>
        <a:xfrm>
          <a:off x="47715" y="2525648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8C7AC-5FF2-4964-A137-321814C50206}">
      <dsp:nvSpPr>
        <dsp:cNvPr id="0" name=""/>
        <dsp:cNvSpPr/>
      </dsp:nvSpPr>
      <dsp:spPr>
        <a:xfrm>
          <a:off x="1790734" y="0"/>
          <a:ext cx="4030576" cy="4030576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9DD31-F5EA-488A-AF93-724667CD6A60}">
      <dsp:nvSpPr>
        <dsp:cNvPr id="0" name=""/>
        <dsp:cNvSpPr/>
      </dsp:nvSpPr>
      <dsp:spPr>
        <a:xfrm>
          <a:off x="3806022" y="403451"/>
          <a:ext cx="2619874" cy="573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Mayor entendimiento de la información que se intercambia.</a:t>
          </a:r>
        </a:p>
      </dsp:txBody>
      <dsp:txXfrm>
        <a:off x="3833998" y="431427"/>
        <a:ext cx="2563922" cy="517145"/>
      </dsp:txXfrm>
    </dsp:sp>
    <dsp:sp modelId="{66C99B16-250B-4181-8E7C-CB216682530E}">
      <dsp:nvSpPr>
        <dsp:cNvPr id="0" name=""/>
        <dsp:cNvSpPr/>
      </dsp:nvSpPr>
      <dsp:spPr>
        <a:xfrm>
          <a:off x="3806022" y="1048185"/>
          <a:ext cx="2619874" cy="573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Simplifica la estructuración de la información</a:t>
          </a:r>
        </a:p>
      </dsp:txBody>
      <dsp:txXfrm>
        <a:off x="3833998" y="1076161"/>
        <a:ext cx="2563922" cy="517145"/>
      </dsp:txXfrm>
    </dsp:sp>
    <dsp:sp modelId="{DBE16EA8-27BD-47CF-9D53-7058D466F5DD}">
      <dsp:nvSpPr>
        <dsp:cNvPr id="0" name=""/>
        <dsp:cNvSpPr/>
      </dsp:nvSpPr>
      <dsp:spPr>
        <a:xfrm>
          <a:off x="3806022" y="1692920"/>
          <a:ext cx="2619874" cy="573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Posibilita la reutilización de conceptos</a:t>
          </a:r>
        </a:p>
      </dsp:txBody>
      <dsp:txXfrm>
        <a:off x="3833998" y="1720896"/>
        <a:ext cx="2563922" cy="517145"/>
      </dsp:txXfrm>
    </dsp:sp>
    <dsp:sp modelId="{0A333E63-CA02-4377-98E8-F6756CC0F7D5}">
      <dsp:nvSpPr>
        <dsp:cNvPr id="0" name=""/>
        <dsp:cNvSpPr/>
      </dsp:nvSpPr>
      <dsp:spPr>
        <a:xfrm>
          <a:off x="3806022" y="2337655"/>
          <a:ext cx="2619874" cy="573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Garantiza el intercambio  de calidad.</a:t>
          </a:r>
        </a:p>
      </dsp:txBody>
      <dsp:txXfrm>
        <a:off x="3833998" y="2365631"/>
        <a:ext cx="2563922" cy="517145"/>
      </dsp:txXfrm>
    </dsp:sp>
    <dsp:sp modelId="{8E33130C-FCBF-4307-BC3F-F72067A36645}">
      <dsp:nvSpPr>
        <dsp:cNvPr id="0" name=""/>
        <dsp:cNvSpPr/>
      </dsp:nvSpPr>
      <dsp:spPr>
        <a:xfrm>
          <a:off x="3806022" y="2982390"/>
          <a:ext cx="2619874" cy="573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/>
            <a:t>Minimiza los tiempos de diseño de elementos.</a:t>
          </a:r>
        </a:p>
      </dsp:txBody>
      <dsp:txXfrm>
        <a:off x="3833998" y="3010366"/>
        <a:ext cx="2563922" cy="51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A631-4B15-42CD-AD1D-B3069F8C29BB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DDA4-9362-4680-B628-F3D6F895BF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174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CA97-9CC2-584E-A86D-EEDAD0F9C254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A29AC-D865-384F-A066-BE00CE2AE2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1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252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Salud: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 localización de los hospitales públicos y centros de salud con horario de apertura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Gestión del riesgo en salud (vigilancia sanitaria).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 de vacunación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 de cuidado de la salud para grupos particulares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 de enfermedades infecciosas</a:t>
            </a:r>
          </a:p>
          <a:p>
            <a:r>
              <a:rPr lang="es-CO" sz="936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Seguridad: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Comisarías de familia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hurtos de diversos tipos, lesiones o delitos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infracciones al código de policía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 de seguridad público-privadas</a:t>
            </a:r>
          </a:p>
          <a:p>
            <a:r>
              <a:rPr lang="es-CO" sz="936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Ordenamiento territorial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de temas ambientales (recursos hídricos, naturales, licencias ambientales)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Límites territoriales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Planes de ordenamiento territorial de los municipios.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 públicos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 del suelo urbano y rural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Agricultura: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de seguimiento del clima (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agroclima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meteorología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sobre insumos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Ordenamiento productivo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Usos agropecuarios del suelo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Zonificaciones de cadenas productivas a nivel  nacional  y de las entidades territoriales.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Educación: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Apoyos para la permanencia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 educativa a población diversa (Adultos, personas con discapacidad, entre otros.)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Crédito educativo (Programas, fondos o iniciativas de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creditos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gobernaciones y/o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alcaldias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fomentar los estudios de pregrado o postgrados que mejoren el acceso a la formación profesional de la región)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Transporte: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Rutas, Paradas y Horarios de Transporte público en Colombia regulados por el gobierno nacional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Accidentalidad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Infracciones de transito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Tarifas servicio de transporte público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Listado de Empresas de transporte masivo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280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Ruta de la Excelencia se construye a partir de la priorización de los trámites y servicios que están vinculados con los eventos más importantes en la vida de las personas y las empresas. Este Ruta contempla 25 proyectos que incluyen acciones e iniciativas que buscan facilitar la ejecución de trámites y el acceso a servicios por parte de los ciudadanos y empresas (16 proyectos); mejorar la gestión interna y el servicio al interior de las entidades (3 proyectos) y facilitar el acceso a la información pública por parte de las personas y el aprovechamiento de la misma (6 proyectos).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llevó a cabo una priorización de conjuntos de datos estratégicos para promover su apertura con calidad, a través de un mapa de ruta datos abiertos con 6 temas estratégicos: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Movilidad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 Ciudadana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 de salud pública: prestación, salud pública y gestión de riesgo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Ordenamiento Territorial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Cadena Productiva del Agro 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 y cobertura educativa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3618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9785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394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1483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8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7061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484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4373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442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Fuentes de Información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29DE-59C7-984D-9405-6B9C09B30D1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7811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4839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61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8066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9581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1652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4180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0" dirty="0"/>
              <a:t>Al hacer la consulta</a:t>
            </a:r>
            <a:r>
              <a:rPr lang="es-CO" b="0" baseline="0" dirty="0"/>
              <a:t> en el buscador de elementos de dato se encuentra que las palabras correctas para definir el género de una persona es “hombre” y “mujer” eliminando el uso de otras palabras como masculino, femenino, “H”, “M” etc… </a:t>
            </a:r>
            <a:endParaRPr lang="es-CO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1AAF-C946-47C1-BC7F-72D81C2BB57E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239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1203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3725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5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6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3661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64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954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i="1" dirty="0"/>
              <a:t>Completos:</a:t>
            </a:r>
            <a:r>
              <a:rPr lang="es-ES" dirty="0"/>
              <a:t> Todos los datos públicos deben estar disponibles. Los datos públicos no contemplan datos privados ni limitaciones de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Primarios:</a:t>
            </a:r>
            <a:r>
              <a:rPr lang="es-ES" dirty="0"/>
              <a:t> Los datos deben ser recolectados en la fuente de origen, con el nivel de granularidad más alto posible, no en forma agregada ni modificada.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Oportunos:</a:t>
            </a:r>
            <a:r>
              <a:rPr lang="es-ES" dirty="0"/>
              <a:t> Los datos deben estar disponibles tan rápido como sea necesario para garantizar el valor de los mismos.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Accesibles:</a:t>
            </a:r>
            <a:r>
              <a:rPr lang="es-ES" dirty="0"/>
              <a:t> Los datos deben estar disponibles para el rango más amplio de usuarios y para el rango más amplio de propósitos.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Procesables por máquinas:</a:t>
            </a:r>
            <a:r>
              <a:rPr lang="es-ES" dirty="0"/>
              <a:t> Los datos deben estar estructurados razonablemente para permitir un procesamiento automático.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discriminatorios:</a:t>
            </a:r>
            <a:r>
              <a:rPr lang="es-ES" dirty="0"/>
              <a:t> Los datos deben estar disponibles para cualquiera persona, sin requerir un registro.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propietarios: L</a:t>
            </a:r>
            <a:r>
              <a:rPr lang="es-ES" dirty="0"/>
              <a:t>os datos deben estar disponibles en un formato sobre el cual ninguna entidad tiene un control exclusivo.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Libres de licencias:</a:t>
            </a:r>
            <a:r>
              <a:rPr lang="es-ES" dirty="0"/>
              <a:t> Los datos no deben estar sujetos a ningún derecho de autor, patente, marca registrada o regulaciones de acuerdo de secreto. Se podrán permitir restricciones razonables de privacidad,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endParaRPr lang="es-CO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1AAF-C946-47C1-BC7F-72D81C2BB57E}" type="slidenum">
              <a:rPr lang="es-CO" smtClean="0"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825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FF0000"/>
                </a:solidFill>
              </a:rPr>
              <a:t>Ejercicio de calidad de datos: Allí se realizará un ejercicio practico sobre calidad de los datos con la herramienta open Refine</a:t>
            </a:r>
            <a:r>
              <a:rPr lang="es-CO" b="1" baseline="0" dirty="0">
                <a:solidFill>
                  <a:srgbClr val="FF0000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baseline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baseline="0" dirty="0">
                <a:solidFill>
                  <a:srgbClr val="FF0000"/>
                </a:solidFill>
              </a:rPr>
              <a:t>Revisar previamente el vídeo para replicar el ejercicio. No se necesita internet.  </a:t>
            </a:r>
            <a:endParaRPr lang="es-CO" b="1" dirty="0">
              <a:solidFill>
                <a:srgbClr val="FF0000"/>
              </a:solidFill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1AAF-C946-47C1-BC7F-72D81C2BB57E}" type="slidenum">
              <a:rPr lang="es-CO" smtClean="0"/>
              <a:t>39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3971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Se</a:t>
            </a:r>
            <a:r>
              <a:rPr lang="es-CO" baseline="0" dirty="0"/>
              <a:t> le indica a los participantes que la presentación y las herramientas se encuentran disponibles en el vínculo en pantalla con el fin de no generar procesos </a:t>
            </a:r>
            <a:r>
              <a:rPr lang="es-CO" baseline="0"/>
              <a:t>de guardado por USB. 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248CD-9F05-48C1-A5A4-14B3692A5B7A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89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con el Banco Mundial, el concepto de Datos Abiertos es entendido como una práctica basada en la idea de que los datos o la información creados por la Gobierno  pertenecen a la sociedad. Dicha información es compartida, a través de una plataforma web, sin ninguna forma de protección legal en formatos abiertos y estándares con una estructura de fácil comprensión para que la misma pueda ser utilizada por los ciudadanos. Dado que son financiados y recopilados con dinero público, la información contenida en estos datos es pública y debe estar a disposición de cualquier ciudadano y para cualquier fin. 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contexto colombiano, la Ley 1712 de 2014 “Transparencia y del Derecho de Acceso a la Información Pública Nacional” se ha definido como datos abiertos: 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“(…) aquellos datos primarios o sin procesar, que se encuentran en formatos estándar e interoperables que facilitan su acceso y reutilización, los cuales están bajo la custodia de las entidades públicas o privadas que cumplen con funciones públicas y que son puestos a disposición de cualquier ciudadano, de forma libre y sin restricciones, con el fin de que terceros puedan reutilizarlos y crear servicios derivados de los mismos”.</a:t>
            </a:r>
          </a:p>
          <a:p>
            <a:endParaRPr lang="es-ES_tradnl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03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i="1" dirty="0"/>
              <a:t>Completos:</a:t>
            </a:r>
            <a:r>
              <a:rPr lang="es-ES" dirty="0"/>
              <a:t> Todos los datos públicos deben estar disponibles. Los datos públicos no contemplan datos privados ni limitaciones de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Primarios:</a:t>
            </a:r>
            <a:r>
              <a:rPr lang="es-ES" dirty="0"/>
              <a:t> Los datos deben ser recolectados en la fuente de origen, con el nivel de granularidad más alto posible, no en forma agregada ni modificada.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Oportunos:</a:t>
            </a:r>
            <a:r>
              <a:rPr lang="es-ES" dirty="0"/>
              <a:t> Los datos deben estar disponibles tan rápido como sea necesario para garantizar el valor de los mismos.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Accesibles:</a:t>
            </a:r>
            <a:r>
              <a:rPr lang="es-ES" dirty="0"/>
              <a:t> Los datos deben estar disponibles para el rango más amplio de usuarios y para el rango más amplio de propósitos.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Procesables por máquinas:</a:t>
            </a:r>
            <a:r>
              <a:rPr lang="es-ES" dirty="0"/>
              <a:t> Los datos deben estar estructurados razonablemente para permitir un procesamiento automático.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discriminatorios:</a:t>
            </a:r>
            <a:r>
              <a:rPr lang="es-ES" dirty="0"/>
              <a:t> Los datos deben estar disponibles para cualquiera persona, sin requerir un registro.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propietarios: L</a:t>
            </a:r>
            <a:r>
              <a:rPr lang="es-ES" dirty="0"/>
              <a:t>os datos deben estar disponibles en un formato sobre el cual ninguna entidad tiene un control exclusivo.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Libres de licencias:</a:t>
            </a:r>
            <a:r>
              <a:rPr lang="es-ES" dirty="0"/>
              <a:t> Los datos no deben estar sujetos a ningún derecho de autor, patente, marca registrada o regulaciones de acuerdo de secreto. Se podrán permitir restricciones razonables de privacidad,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endParaRPr lang="es-CO" dirty="0"/>
          </a:p>
          <a:p>
            <a:endParaRPr lang="es-C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035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diapositiva podemos un ejemplo de datos abiertos correspondiente a los resultados de las elecciones nacionales publicados en el portal de datos abiertos por la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Registraduría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nacional del estado civil, dado que los datos deben publicarse de manera estructurada (Filas y columnas) y en formatos abiertos, es decir,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csv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 datos publicados en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jgp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son considerados abiertos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980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>
                <a:solidFill>
                  <a:prstClr val="black"/>
                </a:solidFill>
              </a:rPr>
              <a:pPr/>
              <a:t>10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9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65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936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3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94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49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8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50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175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4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0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4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758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0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2EB1-C82B-1F41-AE39-BCA178D32BAA}" type="datetimeFigureOut">
              <a:rPr lang="es-ES_tradnl" smtClean="0"/>
              <a:t>12/09/2016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DF49-1FCD-2748-A6D6-9719C21A66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ne.gov.co/files/sen/lineamientos/DSO_020_LIN_08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gov.c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mailto:capacitacionmintic@gmail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.gov.co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mailto:capacitacionmintic@gmail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nguaje.intranet.gov.co/web/gelxml/inici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91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55374" y="614597"/>
            <a:ext cx="408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¿Qué información solicita el ciudadano?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83510" y="1545302"/>
            <a:ext cx="4125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¿Qué información ya tengo disponible, no publicada?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97578" y="2521240"/>
            <a:ext cx="344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¿Qué información tiene mayor impacto?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25714" y="3419333"/>
            <a:ext cx="344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Publicación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57351" y="614597"/>
            <a:ext cx="30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57351" y="1578909"/>
            <a:ext cx="30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671639" y="2521240"/>
            <a:ext cx="30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57351" y="3442647"/>
            <a:ext cx="300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684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053264" y="1138989"/>
            <a:ext cx="150795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seguridad pública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4" y="1162467"/>
            <a:ext cx="12096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CuadroTexto 20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Datos Publicar</a:t>
            </a:r>
          </a:p>
        </p:txBody>
      </p:sp>
      <p:sp>
        <p:nvSpPr>
          <p:cNvPr id="8" name="Elipse 7"/>
          <p:cNvSpPr/>
          <p:nvPr/>
        </p:nvSpPr>
        <p:spPr>
          <a:xfrm>
            <a:off x="2918307" y="1042448"/>
            <a:ext cx="5206701" cy="1284393"/>
          </a:xfrm>
          <a:prstGeom prst="ellipse">
            <a:avLst/>
          </a:prstGeom>
          <a:solidFill>
            <a:srgbClr val="FFC271"/>
          </a:solidFill>
          <a:ln>
            <a:solidFill>
              <a:srgbClr val="DC9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3319918" y="1290963"/>
            <a:ext cx="436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Verifique cuáles son las solicitudes de información más recurrentes y conviértalas en dato abierto.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507672" y="2690684"/>
            <a:ext cx="1997672" cy="1784497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4607523" y="2690684"/>
            <a:ext cx="1997672" cy="1784497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6707374" y="2690684"/>
            <a:ext cx="1964516" cy="1766530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580131" y="2987952"/>
            <a:ext cx="1854993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Revise las PQRD de la entidad e identifique las de mayor frecuencia 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744274" y="2912229"/>
            <a:ext cx="1724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Revise los foros de su entidad e identifique los temas de mayor frecuencia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682787" y="2945757"/>
            <a:ext cx="1989103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Realice talleres con diversos actores e identifique temas de interés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053264" y="1138989"/>
            <a:ext cx="150795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seguridad pública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4434"/>
          <a:stretch/>
        </p:blipFill>
        <p:spPr>
          <a:xfrm>
            <a:off x="794084" y="1137503"/>
            <a:ext cx="1224643" cy="1001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CuadroTexto 20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Datos Publicar</a:t>
            </a:r>
          </a:p>
        </p:txBody>
      </p:sp>
      <p:sp>
        <p:nvSpPr>
          <p:cNvPr id="16" name="Elipse 15"/>
          <p:cNvSpPr/>
          <p:nvPr/>
        </p:nvSpPr>
        <p:spPr>
          <a:xfrm>
            <a:off x="2979871" y="961368"/>
            <a:ext cx="5346010" cy="1416070"/>
          </a:xfrm>
          <a:prstGeom prst="ellipse">
            <a:avLst/>
          </a:prstGeom>
          <a:solidFill>
            <a:srgbClr val="FEF200"/>
          </a:solidFill>
          <a:ln>
            <a:solidFill>
              <a:srgbClr val="E6C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3338440" y="1234577"/>
            <a:ext cx="4682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Identifique información que ya está publicada en el sitio web en formatos PDF, Word, Excel, JPG o tablas dinámicas y que puede publicarse como dato abierto.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473255" y="2654024"/>
            <a:ext cx="2207744" cy="1975021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5931234" y="2662882"/>
            <a:ext cx="2207744" cy="1975021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3473255" y="2905359"/>
            <a:ext cx="220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Realice un inventario listando como mínimo nombre, descripción y formato de la información.  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31234" y="2852158"/>
            <a:ext cx="2232982" cy="17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Basado en el inventario, identifique y priorice aquella información que puede convertirse en dato abierto.</a:t>
            </a: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5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185872" y="993800"/>
            <a:ext cx="150795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seguridad pública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Datos Publicar</a:t>
            </a:r>
          </a:p>
        </p:txBody>
      </p:sp>
      <p:sp>
        <p:nvSpPr>
          <p:cNvPr id="16" name="Elipse 15"/>
          <p:cNvSpPr/>
          <p:nvPr/>
        </p:nvSpPr>
        <p:spPr>
          <a:xfrm>
            <a:off x="3058689" y="869969"/>
            <a:ext cx="5356768" cy="1588193"/>
          </a:xfrm>
          <a:prstGeom prst="ellipse">
            <a:avLst/>
          </a:prstGeom>
          <a:solidFill>
            <a:srgbClr val="8BC5CB"/>
          </a:solidFill>
          <a:ln>
            <a:solidFill>
              <a:srgbClr val="6DA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7041"/>
          <a:stretch/>
        </p:blipFill>
        <p:spPr>
          <a:xfrm>
            <a:off x="742020" y="1235755"/>
            <a:ext cx="1224643" cy="998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ángulo 11"/>
          <p:cNvSpPr/>
          <p:nvPr/>
        </p:nvSpPr>
        <p:spPr>
          <a:xfrm>
            <a:off x="3290380" y="1235755"/>
            <a:ext cx="5003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Identifique y publique datos de alto impacto en salud, educación, impuestos, movilidad, seguridad ciudadana, salud pública, atención y reparación a las víctimas y ordenamiento territorial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07672" y="2690684"/>
            <a:ext cx="1997672" cy="1784497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4607523" y="2690684"/>
            <a:ext cx="1997672" cy="1784497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6707374" y="2690684"/>
            <a:ext cx="1964516" cy="1766530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2558761" y="3035340"/>
            <a:ext cx="1895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Geolocalización de hospitales públicos y centros de salud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68776" y="2789119"/>
            <a:ext cx="1710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Informes de delito, hurtos, lesiones e infracciones al código de policía geo localizado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935653" y="3044323"/>
            <a:ext cx="1507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Planes de ordenamiento territorial de los municipios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5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66117" y="1088987"/>
            <a:ext cx="6044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Ruta de la Excelencia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070719" y="3999625"/>
            <a:ext cx="308374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654"/>
            <a:r>
              <a:rPr lang="es-ES" sz="12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Manual de Gobierno en línea</a:t>
            </a:r>
          </a:p>
          <a:p>
            <a:pPr>
              <a:spcBef>
                <a:spcPct val="20000"/>
              </a:spcBef>
              <a:defRPr/>
            </a:pPr>
            <a:r>
              <a:rPr lang="es-ES" sz="12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Instrumento de implementación en su componente TIC para Gobierno Abierto</a:t>
            </a:r>
          </a:p>
          <a:p>
            <a:endParaRPr lang="es-ES_tradnl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5" name="Agrupar 4"/>
          <p:cNvGrpSpPr/>
          <p:nvPr/>
        </p:nvGrpSpPr>
        <p:grpSpPr>
          <a:xfrm>
            <a:off x="1755264" y="1553027"/>
            <a:ext cx="6416510" cy="3520880"/>
            <a:chOff x="2184033" y="1730246"/>
            <a:chExt cx="5558972" cy="305033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033" y="1730246"/>
              <a:ext cx="5558972" cy="305033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l="25695" t="21701" r="12616" b="21354"/>
            <a:stretch/>
          </p:blipFill>
          <p:spPr>
            <a:xfrm>
              <a:off x="2485594" y="2036050"/>
              <a:ext cx="4938095" cy="246757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t="7041"/>
          <a:stretch/>
        </p:blipFill>
        <p:spPr>
          <a:xfrm>
            <a:off x="378951" y="886133"/>
            <a:ext cx="1224643" cy="998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Datos Publicar</a:t>
            </a:r>
          </a:p>
        </p:txBody>
      </p:sp>
    </p:spTree>
    <p:extLst>
      <p:ext uri="{BB962C8B-B14F-4D97-AF65-F5344CB8AC3E}">
        <p14:creationId xmlns:p14="http://schemas.microsoft.com/office/powerpoint/2010/main" val="266947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185872" y="993800"/>
            <a:ext cx="1507957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seguridad pública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Datos Publicar</a:t>
            </a:r>
          </a:p>
        </p:txBody>
      </p:sp>
      <p:sp>
        <p:nvSpPr>
          <p:cNvPr id="16" name="Elipse 15"/>
          <p:cNvSpPr/>
          <p:nvPr/>
        </p:nvSpPr>
        <p:spPr>
          <a:xfrm>
            <a:off x="3141233" y="837695"/>
            <a:ext cx="5338772" cy="1593533"/>
          </a:xfrm>
          <a:prstGeom prst="ellipse">
            <a:avLst/>
          </a:prstGeom>
          <a:solidFill>
            <a:srgbClr val="A91B65"/>
          </a:solidFill>
          <a:ln>
            <a:solidFill>
              <a:srgbClr val="88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3290380" y="1235755"/>
            <a:ext cx="5003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Publique en formato abierto información que ya se encuentra en estudios, análisis y estadísticas, validando el manejo adecuado de la información confidencial.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3557"/>
          <a:stretch/>
        </p:blipFill>
        <p:spPr>
          <a:xfrm>
            <a:off x="841094" y="1235755"/>
            <a:ext cx="1224643" cy="99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ángulo 13"/>
          <p:cNvSpPr/>
          <p:nvPr/>
        </p:nvSpPr>
        <p:spPr>
          <a:xfrm>
            <a:off x="2507672" y="2690684"/>
            <a:ext cx="1997672" cy="1784497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4607523" y="2690684"/>
            <a:ext cx="1997672" cy="1784497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6707374" y="2690684"/>
            <a:ext cx="1964516" cy="1766530"/>
          </a:xfrm>
          <a:prstGeom prst="rect">
            <a:avLst/>
          </a:prstGeom>
          <a:solidFill>
            <a:srgbClr val="80B7BF"/>
          </a:solidFill>
          <a:ln>
            <a:solidFill>
              <a:srgbClr val="6CA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2589874" y="3034287"/>
            <a:ext cx="183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información debe estar lo más desagregada posible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536751" y="3034287"/>
            <a:ext cx="2122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Seguir los lineamientos para la </a:t>
            </a:r>
            <a:r>
              <a:rPr lang="es-CO" sz="1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anonimización</a:t>
            </a:r>
            <a:r>
              <a:rPr lang="es-CO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datos</a:t>
            </a:r>
            <a:endParaRPr lang="es-CO" sz="16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855200" y="2911177"/>
            <a:ext cx="166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6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Validar jurídicamente el cumplimiento de la ley 1712 de 2014</a:t>
            </a:r>
          </a:p>
        </p:txBody>
      </p:sp>
    </p:spTree>
    <p:extLst>
      <p:ext uri="{BB962C8B-B14F-4D97-AF65-F5344CB8AC3E}">
        <p14:creationId xmlns:p14="http://schemas.microsoft.com/office/powerpoint/2010/main" val="96511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No Publicar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336035" y="1043877"/>
            <a:ext cx="6662056" cy="3273123"/>
          </a:xfrm>
          <a:prstGeom prst="roundRect">
            <a:avLst/>
          </a:prstGeom>
          <a:solidFill>
            <a:schemeClr val="accent1">
              <a:lumMod val="75000"/>
              <a:alpha val="8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673326" y="2517569"/>
            <a:ext cx="11875" cy="155252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3170426" y="1166287"/>
            <a:ext cx="3024422" cy="1104371"/>
          </a:xfrm>
          <a:prstGeom prst="roundRect">
            <a:avLst/>
          </a:prstGeom>
          <a:solidFill>
            <a:srgbClr val="0139D5">
              <a:alpha val="40000"/>
            </a:srgbClr>
          </a:solidFill>
          <a:ln>
            <a:solidFill>
              <a:srgbClr val="8CA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04335" y="2680438"/>
            <a:ext cx="2268187" cy="940590"/>
          </a:xfrm>
          <a:prstGeom prst="rect">
            <a:avLst/>
          </a:prstGeom>
          <a:solidFill>
            <a:srgbClr val="C051FD">
              <a:alpha val="68000"/>
            </a:srgbClr>
          </a:solidFill>
          <a:ln>
            <a:solidFill>
              <a:srgbClr val="CD8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/>
              <a:t>Información Publica </a:t>
            </a:r>
          </a:p>
          <a:p>
            <a:pPr algn="ctr"/>
            <a:r>
              <a:rPr lang="es-CO" sz="2400" b="1" dirty="0"/>
              <a:t>Reservada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70664" y="2660533"/>
            <a:ext cx="2268187" cy="940590"/>
          </a:xfrm>
          <a:prstGeom prst="rect">
            <a:avLst/>
          </a:prstGeom>
          <a:solidFill>
            <a:srgbClr val="C051FD">
              <a:alpha val="68000"/>
            </a:srgbClr>
          </a:solidFill>
          <a:ln>
            <a:solidFill>
              <a:srgbClr val="CD8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/>
              <a:t>Información Publica </a:t>
            </a:r>
          </a:p>
          <a:p>
            <a:pPr algn="ctr"/>
            <a:r>
              <a:rPr lang="es-CO" sz="2400" b="1" dirty="0"/>
              <a:t>Clasificada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170426" y="1283754"/>
            <a:ext cx="302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¿QUE NO SON DATOS ABIERTOS?</a:t>
            </a:r>
          </a:p>
        </p:txBody>
      </p:sp>
    </p:spTree>
    <p:extLst>
      <p:ext uri="{BB962C8B-B14F-4D97-AF65-F5344CB8AC3E}">
        <p14:creationId xmlns:p14="http://schemas.microsoft.com/office/powerpoint/2010/main" val="324048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24" y="946671"/>
            <a:ext cx="7101289" cy="384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uadroTexto 18"/>
          <p:cNvSpPr txBox="1"/>
          <p:nvPr/>
        </p:nvSpPr>
        <p:spPr>
          <a:xfrm>
            <a:off x="309116" y="32274"/>
            <a:ext cx="853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Que No Publicar</a:t>
            </a:r>
          </a:p>
        </p:txBody>
      </p:sp>
    </p:spTree>
    <p:extLst>
      <p:ext uri="{BB962C8B-B14F-4D97-AF65-F5344CB8AC3E}">
        <p14:creationId xmlns:p14="http://schemas.microsoft.com/office/powerpoint/2010/main" val="171366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7" y="1836021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Estructura de Datos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3115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8" y="116688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30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Filas </a:t>
            </a: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Columnas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00038" y="1007370"/>
            <a:ext cx="8424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 un patrón o estructura que se aplica a la información con el objetivo de convertirla en Conjuntos de Datos, para impulsar su aplicación optima en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Socrata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Es la parte mas importante del proceso.</a:t>
            </a:r>
          </a:p>
          <a:p>
            <a:endParaRPr lang="es-CO" sz="2400" dirty="0"/>
          </a:p>
        </p:txBody>
      </p:sp>
      <p:pic>
        <p:nvPicPr>
          <p:cNvPr id="5" name="Picture 2" descr="http://4.bp.blogspot.com/-DrRADX72m8k/USWCpRVnX4I/AAAAAAAAAEU/6NYxU-SCo4c/s1600/filety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43" y="2308199"/>
            <a:ext cx="1954009" cy="20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earltrees.com/s/pic/or/gestores-base-datos-663789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2597" r="13225"/>
          <a:stretch/>
        </p:blipFill>
        <p:spPr bwMode="auto">
          <a:xfrm>
            <a:off x="5171816" y="2308199"/>
            <a:ext cx="2102691" cy="20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ngall.com/wp-content/uploads/2016/04/WWW-PNG-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2418512"/>
            <a:ext cx="2632062" cy="17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8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140610"/>
            <a:ext cx="4694890" cy="54460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Reglas del Taller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/>
          <a:stretch/>
        </p:blipFill>
        <p:spPr>
          <a:xfrm>
            <a:off x="657169" y="956127"/>
            <a:ext cx="3167918" cy="389073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59728" y="987879"/>
            <a:ext cx="4694465" cy="3682093"/>
          </a:xfrm>
        </p:spPr>
        <p:txBody>
          <a:bodyPr/>
          <a:lstStyle/>
          <a:p>
            <a:pPr marL="385763" indent="-385763">
              <a:buAutoNum type="arabicPeriod"/>
            </a:pP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 charset="0"/>
                <a:ea typeface="Helvetica LT Std" charset="0"/>
                <a:cs typeface="Helvetica LT Std" charset="0"/>
              </a:rPr>
              <a:t>Horario</a:t>
            </a:r>
          </a:p>
          <a:p>
            <a:pPr lvl="1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 charset="0"/>
                <a:ea typeface="Helvetica LT Std" charset="0"/>
                <a:cs typeface="Helvetica LT Std" charset="0"/>
              </a:rPr>
              <a:t>9:30 am a 11:30 am.   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 charset="0"/>
                <a:ea typeface="Helvetica LT Std" charset="0"/>
                <a:cs typeface="Helvetica LT Std" charset="0"/>
              </a:rPr>
              <a:t>No abandonar la reunión.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 charset="0"/>
                <a:ea typeface="Helvetica LT Std" charset="0"/>
                <a:cs typeface="Helvetica LT Std" charset="0"/>
              </a:rPr>
              <a:t>Presencia plena.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 charset="0"/>
                <a:ea typeface="Helvetica LT Std" charset="0"/>
                <a:cs typeface="Helvetica LT Std" charset="0"/>
              </a:rPr>
              <a:t>Preguntas por medio del link o al final de la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384844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Filas </a:t>
            </a: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Columnas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00038" y="1007370"/>
            <a:ext cx="842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visualización a Conjunto de Datos funcional.</a:t>
            </a:r>
          </a:p>
          <a:p>
            <a:endParaRPr lang="es-CO" sz="2400" dirty="0"/>
          </a:p>
        </p:txBody>
      </p:sp>
      <p:pic>
        <p:nvPicPr>
          <p:cNvPr id="10" name="Picture 2" descr="http://www.universitarios.co/wp-content/uploads/2012/04/magdalena-inscripc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8" y="1665228"/>
            <a:ext cx="2871652" cy="26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32" y="2227612"/>
            <a:ext cx="4714669" cy="1237085"/>
          </a:xfrm>
          <a:prstGeom prst="rect">
            <a:avLst/>
          </a:prstGeom>
        </p:spPr>
      </p:pic>
      <p:sp>
        <p:nvSpPr>
          <p:cNvPr id="12" name="Shape 163"/>
          <p:cNvSpPr>
            <a:spLocks noChangeArrowheads="1"/>
          </p:cNvSpPr>
          <p:nvPr/>
        </p:nvSpPr>
        <p:spPr bwMode="auto">
          <a:xfrm>
            <a:off x="3437103" y="2522598"/>
            <a:ext cx="480186" cy="52695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9966"/>
          </a:solidFill>
          <a:ln>
            <a:noFill/>
          </a:ln>
          <a:extLst/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Filas </a:t>
            </a: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Columnas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15" name="Picture 2" descr="http://www.universitarios.co/wp-content/uploads/2012/04/magdalena-inscripcion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6"/>
          <a:stretch/>
        </p:blipFill>
        <p:spPr bwMode="auto">
          <a:xfrm>
            <a:off x="3785320" y="957959"/>
            <a:ext cx="3790111" cy="23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127"/>
          <p:cNvSpPr>
            <a:spLocks noChangeArrowheads="1"/>
          </p:cNvSpPr>
          <p:nvPr/>
        </p:nvSpPr>
        <p:spPr bwMode="auto">
          <a:xfrm>
            <a:off x="1051009" y="1146977"/>
            <a:ext cx="3686969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713232" eaLnBrk="1" hangingPunct="1">
              <a:spcBef>
                <a:spcPts val="2750"/>
              </a:spcBef>
              <a:buSzPct val="100000"/>
            </a:pPr>
            <a:r>
              <a:rPr lang="es-MX" altLang="es-CO" sz="16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venir Light" charset="0"/>
              </a:rPr>
              <a:t>Encabezado de Columna</a:t>
            </a:r>
          </a:p>
        </p:txBody>
      </p:sp>
      <p:sp>
        <p:nvSpPr>
          <p:cNvPr id="17" name="Shape 128"/>
          <p:cNvSpPr>
            <a:spLocks noChangeShapeType="1"/>
          </p:cNvSpPr>
          <p:nvPr/>
        </p:nvSpPr>
        <p:spPr bwMode="auto">
          <a:xfrm>
            <a:off x="1046185" y="3244746"/>
            <a:ext cx="5325186" cy="13336"/>
          </a:xfrm>
          <a:prstGeom prst="line">
            <a:avLst/>
          </a:prstGeom>
          <a:noFill/>
          <a:ln w="254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2859" tIns="22859" rIns="22859" bIns="22859"/>
          <a:lstStyle/>
          <a:p>
            <a:endParaRPr lang="es-CO"/>
          </a:p>
        </p:txBody>
      </p:sp>
      <p:sp>
        <p:nvSpPr>
          <p:cNvPr id="18" name="Shape 129"/>
          <p:cNvSpPr>
            <a:spLocks noChangeShapeType="1"/>
          </p:cNvSpPr>
          <p:nvPr/>
        </p:nvSpPr>
        <p:spPr bwMode="auto">
          <a:xfrm>
            <a:off x="1046185" y="1456717"/>
            <a:ext cx="2936937" cy="742"/>
          </a:xfrm>
          <a:prstGeom prst="line">
            <a:avLst/>
          </a:prstGeom>
          <a:noFill/>
          <a:ln w="254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2859" tIns="22859" rIns="22859" bIns="22859"/>
          <a:lstStyle/>
          <a:p>
            <a:endParaRPr lang="es-CO"/>
          </a:p>
        </p:txBody>
      </p:sp>
      <p:sp>
        <p:nvSpPr>
          <p:cNvPr id="19" name="Shape 132"/>
          <p:cNvSpPr>
            <a:spLocks noChangeArrowheads="1"/>
          </p:cNvSpPr>
          <p:nvPr/>
        </p:nvSpPr>
        <p:spPr bwMode="auto">
          <a:xfrm>
            <a:off x="1051010" y="2960199"/>
            <a:ext cx="2734311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>
            <a:spAutoFit/>
          </a:bodyPr>
          <a:lstStyle>
            <a:lvl1pPr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713232" eaLnBrk="1" hangingPunct="1">
              <a:spcBef>
                <a:spcPts val="2750"/>
              </a:spcBef>
              <a:buSzPct val="100000"/>
            </a:pPr>
            <a:r>
              <a:rPr lang="es-MX" altLang="es-CO" sz="16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venir Light" charset="0"/>
              </a:rPr>
              <a:t>Nivel de importancia técnica</a:t>
            </a:r>
          </a:p>
        </p:txBody>
      </p:sp>
      <p:sp>
        <p:nvSpPr>
          <p:cNvPr id="20" name="Shape 133"/>
          <p:cNvSpPr>
            <a:spLocks noChangeShapeType="1"/>
          </p:cNvSpPr>
          <p:nvPr/>
        </p:nvSpPr>
        <p:spPr bwMode="auto">
          <a:xfrm flipV="1">
            <a:off x="1046185" y="1942837"/>
            <a:ext cx="6480175" cy="8073"/>
          </a:xfrm>
          <a:prstGeom prst="line">
            <a:avLst/>
          </a:prstGeom>
          <a:noFill/>
          <a:ln w="254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2859" tIns="22859" rIns="22859" bIns="22859"/>
          <a:lstStyle/>
          <a:p>
            <a:endParaRPr lang="es-CO"/>
          </a:p>
        </p:txBody>
      </p:sp>
      <p:sp>
        <p:nvSpPr>
          <p:cNvPr id="21" name="Shape 135"/>
          <p:cNvSpPr>
            <a:spLocks noChangeArrowheads="1"/>
          </p:cNvSpPr>
          <p:nvPr/>
        </p:nvSpPr>
        <p:spPr bwMode="auto">
          <a:xfrm>
            <a:off x="1051009" y="1663414"/>
            <a:ext cx="2932113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713232" eaLnBrk="1" hangingPunct="1">
              <a:spcBef>
                <a:spcPts val="2750"/>
              </a:spcBef>
              <a:buSzPct val="100000"/>
            </a:pPr>
            <a:r>
              <a:rPr lang="es-MX" altLang="es-CO" sz="16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venir Light" charset="0"/>
              </a:rPr>
              <a:t>Tipo de datos</a:t>
            </a:r>
          </a:p>
        </p:txBody>
      </p:sp>
      <p:sp>
        <p:nvSpPr>
          <p:cNvPr id="22" name="Shape 138"/>
          <p:cNvSpPr>
            <a:spLocks noChangeArrowheads="1"/>
          </p:cNvSpPr>
          <p:nvPr/>
        </p:nvSpPr>
        <p:spPr bwMode="auto">
          <a:xfrm>
            <a:off x="3785321" y="1234158"/>
            <a:ext cx="1586780" cy="214628"/>
          </a:xfrm>
          <a:prstGeom prst="rect">
            <a:avLst/>
          </a:prstGeom>
          <a:noFill/>
          <a:ln w="508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  <p:sp>
        <p:nvSpPr>
          <p:cNvPr id="23" name="Shape 139"/>
          <p:cNvSpPr>
            <a:spLocks noChangeArrowheads="1"/>
          </p:cNvSpPr>
          <p:nvPr/>
        </p:nvSpPr>
        <p:spPr bwMode="auto">
          <a:xfrm>
            <a:off x="5301859" y="3027110"/>
            <a:ext cx="2224501" cy="198023"/>
          </a:xfrm>
          <a:prstGeom prst="rect">
            <a:avLst/>
          </a:prstGeom>
          <a:noFill/>
          <a:ln w="508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  <p:sp>
        <p:nvSpPr>
          <p:cNvPr id="24" name="Shape 140"/>
          <p:cNvSpPr>
            <a:spLocks noChangeArrowheads="1"/>
          </p:cNvSpPr>
          <p:nvPr/>
        </p:nvSpPr>
        <p:spPr bwMode="auto">
          <a:xfrm>
            <a:off x="5292311" y="1738977"/>
            <a:ext cx="2238873" cy="201058"/>
          </a:xfrm>
          <a:prstGeom prst="rect">
            <a:avLst/>
          </a:prstGeom>
          <a:noFill/>
          <a:ln w="508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  <p:sp>
        <p:nvSpPr>
          <p:cNvPr id="25" name="Shape 163"/>
          <p:cNvSpPr>
            <a:spLocks noChangeArrowheads="1"/>
          </p:cNvSpPr>
          <p:nvPr/>
        </p:nvSpPr>
        <p:spPr bwMode="auto">
          <a:xfrm rot="5400000">
            <a:off x="4101463" y="3311247"/>
            <a:ext cx="369617" cy="442468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9966"/>
          </a:solidFill>
          <a:ln>
            <a:noFill/>
          </a:ln>
          <a:extLst/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t="8941" r="784" b="13999"/>
          <a:stretch/>
        </p:blipFill>
        <p:spPr>
          <a:xfrm>
            <a:off x="591724" y="3930495"/>
            <a:ext cx="7631307" cy="4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0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Filas </a:t>
            </a: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Columnas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38" y="1007370"/>
            <a:ext cx="8424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Avenir Light" charset="0"/>
              </a:rPr>
              <a:t>Algunas tablas se parecen más a un conjunto de datos a simple vista, pero en realidad aún necesitan más trabajo, puesto que por si solos no puede alimentar la aplicación de </a:t>
            </a:r>
            <a:r>
              <a:rPr lang="es-MX" alt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Avenir Light" charset="0"/>
              </a:rPr>
              <a:t>Socrata</a:t>
            </a:r>
            <a:r>
              <a:rPr lang="es-MX" alt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Avenir Light" charset="0"/>
              </a:rPr>
              <a:t>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24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000" y="2108528"/>
            <a:ext cx="5313363" cy="2007270"/>
          </a:xfrm>
          <a:prstGeom prst="rect">
            <a:avLst/>
          </a:prstGeom>
        </p:spPr>
      </p:pic>
      <p:sp>
        <p:nvSpPr>
          <p:cNvPr id="29" name="Shape 254"/>
          <p:cNvSpPr>
            <a:spLocks noChangeArrowheads="1"/>
          </p:cNvSpPr>
          <p:nvPr/>
        </p:nvSpPr>
        <p:spPr bwMode="auto">
          <a:xfrm>
            <a:off x="460992" y="3161827"/>
            <a:ext cx="26155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>
            <a:spAutoFit/>
          </a:bodyPr>
          <a:lstStyle>
            <a:lvl1pPr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4572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>
              <a:spcBef>
                <a:spcPts val="2750"/>
              </a:spcBef>
              <a:buSzPct val="100000"/>
            </a:pPr>
            <a:r>
              <a:rPr lang="es-MX" altLang="es-CO" sz="14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sym typeface="Avenir Light" charset="0"/>
              </a:rPr>
              <a:t>No agrega valores verticalmente </a:t>
            </a:r>
          </a:p>
        </p:txBody>
      </p:sp>
      <p:sp>
        <p:nvSpPr>
          <p:cNvPr id="30" name="Shape 256"/>
          <p:cNvSpPr>
            <a:spLocks noChangeShapeType="1"/>
          </p:cNvSpPr>
          <p:nvPr/>
        </p:nvSpPr>
        <p:spPr bwMode="auto">
          <a:xfrm>
            <a:off x="1080480" y="3428021"/>
            <a:ext cx="7329716" cy="8321"/>
          </a:xfrm>
          <a:prstGeom prst="line">
            <a:avLst/>
          </a:prstGeom>
          <a:noFill/>
          <a:ln w="254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2859" tIns="22859" rIns="22859" bIns="22859"/>
          <a:lstStyle/>
          <a:p>
            <a:endParaRPr lang="es-CO"/>
          </a:p>
        </p:txBody>
      </p:sp>
      <p:sp>
        <p:nvSpPr>
          <p:cNvPr id="31" name="Shape 263"/>
          <p:cNvSpPr>
            <a:spLocks noChangeArrowheads="1"/>
          </p:cNvSpPr>
          <p:nvPr/>
        </p:nvSpPr>
        <p:spPr bwMode="auto">
          <a:xfrm>
            <a:off x="471433" y="3857528"/>
            <a:ext cx="311346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>
            <a:spAutoFit/>
          </a:bodyPr>
          <a:lstStyle/>
          <a:p>
            <a:pPr indent="-228600" defTabSz="457200">
              <a:spcBef>
                <a:spcPts val="250"/>
              </a:spcBef>
              <a:buSzPct val="100000"/>
            </a:pPr>
            <a:r>
              <a:rPr lang="es-MX" altLang="es-CO" sz="1400" dirty="0">
                <a:latin typeface="Helvetica" panose="020B0604020202020204" pitchFamily="34" charset="0"/>
                <a:cs typeface="Helvetica" panose="020B0604020202020204" pitchFamily="34" charset="0"/>
                <a:sym typeface="Avenir Light" charset="0"/>
              </a:rPr>
              <a:t>Evite dos valores en una columna</a:t>
            </a:r>
          </a:p>
        </p:txBody>
      </p:sp>
      <p:sp>
        <p:nvSpPr>
          <p:cNvPr id="32" name="Shape 266"/>
          <p:cNvSpPr>
            <a:spLocks noChangeArrowheads="1"/>
          </p:cNvSpPr>
          <p:nvPr/>
        </p:nvSpPr>
        <p:spPr bwMode="auto">
          <a:xfrm>
            <a:off x="6996409" y="3149981"/>
            <a:ext cx="1728492" cy="276964"/>
          </a:xfrm>
          <a:prstGeom prst="rect">
            <a:avLst/>
          </a:prstGeom>
          <a:noFill/>
          <a:ln w="508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  <p:sp>
        <p:nvSpPr>
          <p:cNvPr id="33" name="Shape 266"/>
          <p:cNvSpPr>
            <a:spLocks noChangeArrowheads="1"/>
          </p:cNvSpPr>
          <p:nvPr/>
        </p:nvSpPr>
        <p:spPr bwMode="auto">
          <a:xfrm>
            <a:off x="6083299" y="3549618"/>
            <a:ext cx="956709" cy="565292"/>
          </a:xfrm>
          <a:prstGeom prst="rect">
            <a:avLst/>
          </a:prstGeom>
          <a:noFill/>
          <a:ln w="508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  <p:sp>
        <p:nvSpPr>
          <p:cNvPr id="34" name="Shape 256"/>
          <p:cNvSpPr>
            <a:spLocks noChangeShapeType="1"/>
          </p:cNvSpPr>
          <p:nvPr/>
        </p:nvSpPr>
        <p:spPr bwMode="auto">
          <a:xfrm flipV="1">
            <a:off x="1080479" y="4112172"/>
            <a:ext cx="5915929" cy="3626"/>
          </a:xfrm>
          <a:prstGeom prst="line">
            <a:avLst/>
          </a:prstGeom>
          <a:noFill/>
          <a:ln w="254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2859" tIns="22859" rIns="22859" bIns="22859"/>
          <a:lstStyle/>
          <a:p>
            <a:endParaRPr lang="es-CO"/>
          </a:p>
        </p:txBody>
      </p:sp>
      <p:sp>
        <p:nvSpPr>
          <p:cNvPr id="35" name="Shape 263"/>
          <p:cNvSpPr>
            <a:spLocks noChangeArrowheads="1"/>
          </p:cNvSpPr>
          <p:nvPr/>
        </p:nvSpPr>
        <p:spPr bwMode="auto">
          <a:xfrm>
            <a:off x="471433" y="2765692"/>
            <a:ext cx="311346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>
            <a:spAutoFit/>
          </a:bodyPr>
          <a:lstStyle/>
          <a:p>
            <a:pPr indent="-228600" defTabSz="457200" eaLnBrk="0" hangingPunct="0">
              <a:spcBef>
                <a:spcPts val="2750"/>
              </a:spcBef>
              <a:buSzPct val="100000"/>
            </a:pPr>
            <a:r>
              <a:rPr lang="es-MX" altLang="es-CO" sz="1400" dirty="0">
                <a:latin typeface="Helvetica" panose="020B0604020202020204" pitchFamily="34" charset="0"/>
                <a:cs typeface="Helvetica" panose="020B0604020202020204" pitchFamily="34" charset="0"/>
                <a:sym typeface="Avenir Light" charset="0"/>
              </a:rPr>
              <a:t>Evite valores duplicados</a:t>
            </a:r>
          </a:p>
        </p:txBody>
      </p:sp>
      <p:sp>
        <p:nvSpPr>
          <p:cNvPr id="36" name="Shape 256"/>
          <p:cNvSpPr>
            <a:spLocks noChangeShapeType="1"/>
          </p:cNvSpPr>
          <p:nvPr/>
        </p:nvSpPr>
        <p:spPr bwMode="auto">
          <a:xfrm>
            <a:off x="1080480" y="3006323"/>
            <a:ext cx="5122628" cy="9170"/>
          </a:xfrm>
          <a:prstGeom prst="line">
            <a:avLst/>
          </a:prstGeom>
          <a:noFill/>
          <a:ln w="254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2859" tIns="22859" rIns="22859" bIns="22859"/>
          <a:lstStyle/>
          <a:p>
            <a:endParaRPr lang="es-CO"/>
          </a:p>
        </p:txBody>
      </p:sp>
      <p:sp>
        <p:nvSpPr>
          <p:cNvPr id="37" name="Shape 266"/>
          <p:cNvSpPr>
            <a:spLocks noChangeArrowheads="1"/>
          </p:cNvSpPr>
          <p:nvPr/>
        </p:nvSpPr>
        <p:spPr bwMode="auto">
          <a:xfrm>
            <a:off x="3423649" y="2640481"/>
            <a:ext cx="5301252" cy="373271"/>
          </a:xfrm>
          <a:prstGeom prst="rect">
            <a:avLst/>
          </a:prstGeom>
          <a:noFill/>
          <a:ln w="50800">
            <a:solidFill>
              <a:srgbClr val="00245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5400" tIns="25400" rIns="25400" bIns="25400" anchor="ctr"/>
          <a:lstStyle>
            <a:lvl1pPr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 hangingPunct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/>
            <a:endParaRPr lang="es-CO" altLang="es-CO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1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Filas </a:t>
            </a: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Columnas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38" y="1435995"/>
            <a:ext cx="362426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altLang="es-CO" sz="1600" dirty="0">
                <a:sym typeface="Avenir Light" charset="0"/>
              </a:rPr>
              <a:t>No cargar conjuntos de datos en ciclos. Evite duplicar tablas, revise las posibilidades de usar actualización a una tabla ya existente. 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altLang="es-CO" sz="1600" dirty="0">
                <a:sym typeface="Avenir Light" charset="0"/>
              </a:rPr>
              <a:t>Evite tablas que son subconjuntos de una tabla padre.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altLang="es-CO" sz="1600" dirty="0">
                <a:sym typeface="Avenir Light" charset="0"/>
              </a:rPr>
              <a:t>Evite conjuntos de varias fuentes de información cuando se puede realizar un único conjunto con la información total y completa.</a:t>
            </a: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sz="2400" dirty="0"/>
          </a:p>
        </p:txBody>
      </p:sp>
      <p:pic>
        <p:nvPicPr>
          <p:cNvPr id="14" name="image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57" y="1126333"/>
            <a:ext cx="3432357" cy="1914284"/>
          </a:xfrm>
          <a:prstGeom prst="rect">
            <a:avLst/>
          </a:prstGeom>
          <a:noFill/>
          <a:ln>
            <a:noFill/>
          </a:ln>
          <a:effectLst>
            <a:outerShdw dist="127000" dir="5400000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image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58" y="2160462"/>
            <a:ext cx="3871418" cy="1178621"/>
          </a:xfrm>
          <a:prstGeom prst="rect">
            <a:avLst/>
          </a:prstGeom>
          <a:noFill/>
          <a:ln>
            <a:noFill/>
          </a:ln>
          <a:effectLst>
            <a:outerShdw dist="127000" dir="5400000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image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897933"/>
            <a:ext cx="4194175" cy="1705605"/>
          </a:xfrm>
          <a:prstGeom prst="rect">
            <a:avLst/>
          </a:prstGeom>
          <a:noFill/>
          <a:ln>
            <a:noFill/>
          </a:ln>
          <a:effectLst>
            <a:outerShdw dist="127000" dir="5400000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1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Filas </a:t>
            </a: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y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Columnas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29137" y="2395835"/>
            <a:ext cx="36242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hlinkClick r:id="rId3"/>
              </a:rPr>
              <a:t>https://datos.gov.co/</a:t>
            </a:r>
            <a:endParaRPr lang="es-CO" sz="1600" dirty="0"/>
          </a:p>
          <a:p>
            <a:r>
              <a:rPr lang="es-CO" sz="1600" dirty="0"/>
              <a:t>Usuario: </a:t>
            </a:r>
            <a:r>
              <a:rPr lang="es-CO" sz="1600" dirty="0">
                <a:hlinkClick r:id="rId4"/>
              </a:rPr>
              <a:t>capacitacionmintic@gmail.com</a:t>
            </a:r>
            <a:endParaRPr lang="es-CO" sz="1600" dirty="0"/>
          </a:p>
          <a:p>
            <a:r>
              <a:rPr lang="es-CO" sz="1600" dirty="0"/>
              <a:t>Clave: Mintic2016*</a:t>
            </a: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Pagina de la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Metadata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s-CO" sz="2400" dirty="0"/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/>
          <a:stretch/>
        </p:blipFill>
        <p:spPr>
          <a:xfrm>
            <a:off x="0" y="753359"/>
            <a:ext cx="3429000" cy="42197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41636" y="1472505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62296B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91436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242585" y="1847743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Calidad de Datos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105298" y="134258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43" y="1062990"/>
            <a:ext cx="2166565" cy="27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7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la </a:t>
            </a:r>
            <a:r>
              <a:rPr lang="es-ES" sz="3600" b="1" dirty="0" err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Metadata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38" y="1641943"/>
            <a:ext cx="3624262" cy="266996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Nombre corto, legible y en español, que describa de manera exacta el conjunto de datos.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Facilita la búsqueda y la ubicación del conjunto por parte de los ciudadanos.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Es recomendable no usar siglas. 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Si el conjunto de datos contiene información de un periodo especifico se recomienda describir este rango. Ej. 2016 - 2017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8" y="1672631"/>
            <a:ext cx="4624387" cy="2227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255589" y="1278901"/>
            <a:ext cx="3713161" cy="369332"/>
          </a:xfrm>
          <a:prstGeom prst="rect">
            <a:avLst/>
          </a:prstGeom>
          <a:solidFill>
            <a:srgbClr val="84B4E0"/>
          </a:solidFill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buSzPct val="100000"/>
            </a:pPr>
            <a:r>
              <a:rPr lang="es-MX" altLang="es-CO" sz="1800" dirty="0">
                <a:solidFill>
                  <a:schemeClr val="bg1"/>
                </a:solidFill>
                <a:sym typeface="Avenir Light" charset="0"/>
              </a:rPr>
              <a:t>Nombramiento de conjunto de datos</a:t>
            </a:r>
          </a:p>
        </p:txBody>
      </p:sp>
    </p:spTree>
    <p:extLst>
      <p:ext uri="{BB962C8B-B14F-4D97-AF65-F5344CB8AC3E}">
        <p14:creationId xmlns:p14="http://schemas.microsoft.com/office/powerpoint/2010/main" val="180260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la </a:t>
            </a:r>
            <a:r>
              <a:rPr lang="es-ES" sz="3600" b="1" dirty="0" err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Metadata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38" y="2259781"/>
            <a:ext cx="3624262" cy="111569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Máximo tres palabras, separadas por comas.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ES" sz="1600" dirty="0"/>
              <a:t>Descriptivas, cortas, y con fácil recordación.</a:t>
            </a:r>
          </a:p>
        </p:txBody>
      </p:sp>
      <p:pic>
        <p:nvPicPr>
          <p:cNvPr id="1028" name="Picture 4" descr="Resultado de imagen para palabras cl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r="18653"/>
          <a:stretch/>
        </p:blipFill>
        <p:spPr bwMode="auto">
          <a:xfrm>
            <a:off x="4147811" y="1234157"/>
            <a:ext cx="4672339" cy="2983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8288" y="1907104"/>
            <a:ext cx="3687761" cy="369332"/>
          </a:xfrm>
          <a:prstGeom prst="rect">
            <a:avLst/>
          </a:prstGeom>
          <a:solidFill>
            <a:srgbClr val="84B4E0"/>
          </a:solidFill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buSzPct val="100000"/>
            </a:pPr>
            <a:r>
              <a:rPr lang="es-MX" altLang="es-CO" sz="1800" dirty="0">
                <a:solidFill>
                  <a:schemeClr val="bg1"/>
                </a:solidFill>
                <a:sym typeface="Avenir Light" charset="0"/>
              </a:rPr>
              <a:t>Palabras Claves</a:t>
            </a:r>
          </a:p>
        </p:txBody>
      </p:sp>
    </p:spTree>
    <p:extLst>
      <p:ext uri="{BB962C8B-B14F-4D97-AF65-F5344CB8AC3E}">
        <p14:creationId xmlns:p14="http://schemas.microsoft.com/office/powerpoint/2010/main" val="158671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la </a:t>
            </a:r>
            <a:r>
              <a:rPr lang="es-ES" sz="3600" b="1" dirty="0" err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Metadata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08418" y="1531245"/>
            <a:ext cx="8559312" cy="107721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250"/>
              </a:spcBef>
              <a:buSzPct val="100000"/>
            </a:pPr>
            <a:r>
              <a:rPr lang="es-ES" sz="1600" dirty="0"/>
              <a:t>La iniciativa de datos abiertos ha identificado como tipo de licenciamiento para los conjuntos de datos la Licencia: </a:t>
            </a:r>
            <a:r>
              <a:rPr lang="es-ES" sz="1600" dirty="0" err="1"/>
              <a:t>Attribution-ShareAlike</a:t>
            </a:r>
            <a:r>
              <a:rPr lang="es-ES" sz="1600" dirty="0"/>
              <a:t> 4.0 International, la cual permite a otros distribuir, mezclar, ajustar y construir a partir de los datos, incluso con fines comerciales, siempre que sea reconocida la autoría de la creación original del conjunto de datos.</a:t>
            </a:r>
            <a:endParaRPr lang="es-CO" sz="1600" dirty="0"/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34076" y="2999744"/>
            <a:ext cx="5858242" cy="1449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376668" y="1168501"/>
            <a:ext cx="8614932" cy="369332"/>
          </a:xfrm>
          <a:prstGeom prst="rect">
            <a:avLst/>
          </a:prstGeom>
          <a:solidFill>
            <a:srgbClr val="84B4E0"/>
          </a:solidFill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buSzPct val="100000"/>
            </a:pPr>
            <a:r>
              <a:rPr lang="es-MX" altLang="es-CO" sz="1800" dirty="0">
                <a:solidFill>
                  <a:schemeClr val="bg1"/>
                </a:solidFill>
                <a:sym typeface="Avenir Light" charset="0"/>
              </a:rPr>
              <a:t>Licencia y Atribución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56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la </a:t>
            </a:r>
            <a:r>
              <a:rPr lang="es-ES" sz="3600" b="1" dirty="0" err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Metadata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81012" y="2007495"/>
            <a:ext cx="4586287" cy="20082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Basado en el Directorio SIGEP.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Es recomendable siempre usar el mismo nombre para todas las publicaciones de la entidad.</a:t>
            </a:r>
          </a:p>
          <a:p>
            <a:pPr marL="285750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No es buena practica:</a:t>
            </a:r>
          </a:p>
          <a:p>
            <a:pPr marL="642366" lvl="1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dirty="0">
                <a:sym typeface="Avenir Light" charset="0"/>
              </a:rPr>
              <a:t>CONTRALORIA DEPARTAMENTAL DEL CAUCA.</a:t>
            </a:r>
          </a:p>
          <a:p>
            <a:pPr marL="642366" lvl="1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strike="sngStrike" dirty="0">
                <a:sym typeface="Avenir Light" charset="0"/>
              </a:rPr>
              <a:t>Contraloría Departamental del Cauca</a:t>
            </a:r>
          </a:p>
          <a:p>
            <a:pPr marL="642366" lvl="1" indent="-285750" algn="just">
              <a:spcBef>
                <a:spcPts val="250"/>
              </a:spcBef>
              <a:buSzPct val="100000"/>
              <a:buFont typeface="Arial" panose="020B0604020202020204" pitchFamily="34" charset="0"/>
              <a:buChar char="•"/>
            </a:pPr>
            <a:r>
              <a:rPr lang="es-MX" sz="1600" strike="sngStrike" dirty="0">
                <a:sym typeface="Avenir Light" charset="0"/>
              </a:rPr>
              <a:t>Cont. </a:t>
            </a:r>
            <a:r>
              <a:rPr lang="es-MX" sz="1600" strike="sngStrike" dirty="0" err="1">
                <a:sym typeface="Avenir Light" charset="0"/>
              </a:rPr>
              <a:t>Depa</a:t>
            </a:r>
            <a:r>
              <a:rPr lang="es-MX" sz="1600" strike="sngStrike" dirty="0">
                <a:sym typeface="Avenir Light" charset="0"/>
              </a:rPr>
              <a:t>. Del Cauca.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59" t="3650"/>
          <a:stretch/>
        </p:blipFill>
        <p:spPr>
          <a:xfrm>
            <a:off x="5457825" y="1714500"/>
            <a:ext cx="2833687" cy="2248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36560" y="1652262"/>
            <a:ext cx="4675190" cy="369332"/>
          </a:xfrm>
          <a:prstGeom prst="rect">
            <a:avLst/>
          </a:prstGeom>
          <a:solidFill>
            <a:srgbClr val="84B4E0"/>
          </a:solidFill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buSzPct val="100000"/>
            </a:pPr>
            <a:r>
              <a:rPr lang="es-MX" altLang="es-CO" sz="1800" dirty="0">
                <a:solidFill>
                  <a:schemeClr val="bg1"/>
                </a:solidFill>
                <a:sym typeface="Avenir Light" charset="0"/>
              </a:rPr>
              <a:t>Nombre de la entidad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757980" y="-139978"/>
            <a:ext cx="4645588" cy="3359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/>
          <p:cNvSpPr txBox="1"/>
          <p:nvPr/>
        </p:nvSpPr>
        <p:spPr>
          <a:xfrm>
            <a:off x="4757980" y="464950"/>
            <a:ext cx="382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Introducción</a:t>
            </a:r>
            <a:endParaRPr lang="es-ES_tradnl" sz="2000" dirty="0">
              <a:solidFill>
                <a:prstClr val="white"/>
              </a:solidFill>
              <a:latin typeface="Helvetica LT Std" charset="0"/>
              <a:ea typeface="Helvetica LT Std" charset="0"/>
              <a:cs typeface="Helvetica LT Std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57978" y="1233017"/>
            <a:ext cx="382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Que datos publicar</a:t>
            </a:r>
            <a:endParaRPr lang="es-ES_tradnl" sz="2000" dirty="0">
              <a:solidFill>
                <a:prstClr val="white"/>
              </a:solidFill>
              <a:latin typeface="Helvetica LT Std" charset="0"/>
              <a:ea typeface="Helvetica LT Std" charset="0"/>
              <a:cs typeface="Helvetica LT Std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57980" y="1932411"/>
            <a:ext cx="438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Estructura de datos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57979" y="3331199"/>
            <a:ext cx="382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Preguntas</a:t>
            </a:r>
            <a:endParaRPr lang="es-ES_tradnl" sz="2000" dirty="0">
              <a:solidFill>
                <a:prstClr val="white"/>
              </a:solidFill>
              <a:latin typeface="Helvetica LT Std" charset="0"/>
              <a:ea typeface="Helvetica LT Std" charset="0"/>
              <a:cs typeface="Helvetica LT Std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13543" y="524325"/>
            <a:ext cx="3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1</a:t>
            </a:r>
            <a:endParaRPr lang="es-ES_tradnl" sz="2800" dirty="0">
              <a:solidFill>
                <a:prstClr val="white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13543" y="1222628"/>
            <a:ext cx="3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2</a:t>
            </a:r>
            <a:endParaRPr lang="es-ES_tradnl" sz="2800" dirty="0">
              <a:solidFill>
                <a:prstClr val="white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513542" y="1978197"/>
            <a:ext cx="3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3</a:t>
            </a:r>
            <a:endParaRPr lang="es-ES_tradnl" sz="2800" dirty="0">
              <a:solidFill>
                <a:prstClr val="white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13543" y="2695714"/>
            <a:ext cx="3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4 </a:t>
            </a:r>
            <a:endParaRPr lang="es-ES_tradnl" sz="2800" dirty="0">
              <a:solidFill>
                <a:prstClr val="white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13543" y="3428997"/>
            <a:ext cx="3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solidFill>
                  <a:prstClr val="white"/>
                </a:solidFill>
                <a:latin typeface="Bebas Neue" charset="0"/>
                <a:ea typeface="Bebas Neue" charset="0"/>
                <a:cs typeface="Bebas Neue" charset="0"/>
              </a:rPr>
              <a:t>5 </a:t>
            </a:r>
            <a:endParaRPr lang="es-ES_tradnl" sz="2800" dirty="0">
              <a:solidFill>
                <a:prstClr val="white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7979" y="2631805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sz="2000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Calidad de datos</a:t>
            </a:r>
          </a:p>
        </p:txBody>
      </p:sp>
    </p:spTree>
    <p:extLst>
      <p:ext uri="{BB962C8B-B14F-4D97-AF65-F5344CB8AC3E}">
        <p14:creationId xmlns:p14="http://schemas.microsoft.com/office/powerpoint/2010/main" val="709416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4529137" y="2395835"/>
            <a:ext cx="36242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hlinkClick r:id="rId3"/>
              </a:rPr>
              <a:t>https://datos.gov.co/</a:t>
            </a:r>
            <a:endParaRPr lang="es-CO" sz="1600" dirty="0"/>
          </a:p>
          <a:p>
            <a:r>
              <a:rPr lang="es-CO" sz="1600" dirty="0"/>
              <a:t>Usuario: </a:t>
            </a:r>
            <a:r>
              <a:rPr lang="es-CO" sz="1600" dirty="0">
                <a:hlinkClick r:id="rId4"/>
              </a:rPr>
              <a:t>capacitacionmintic@gmail.com</a:t>
            </a:r>
            <a:endParaRPr lang="es-CO" sz="1600" dirty="0"/>
          </a:p>
          <a:p>
            <a:r>
              <a:rPr lang="es-CO" sz="1600" dirty="0"/>
              <a:t>Clave: Mintic2016*</a:t>
            </a:r>
          </a:p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Pagina de la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Metadata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s-CO" sz="2400" dirty="0"/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/>
          <a:stretch/>
        </p:blipFill>
        <p:spPr>
          <a:xfrm>
            <a:off x="0" y="753359"/>
            <a:ext cx="3429000" cy="42197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41636" y="1472505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62296B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DEMO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Estructura de la </a:t>
            </a:r>
            <a:r>
              <a:rPr lang="es-ES" sz="3600" b="1" dirty="0" err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Metadata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43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478970" y="370288"/>
            <a:ext cx="9335778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Lenguaje Común de Intercambio de Información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216168" y="955311"/>
          <a:ext cx="8216632" cy="403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480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917523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Conjuntos de Datos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Interoperables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84324" y="1158424"/>
            <a:ext cx="6848506" cy="308418"/>
          </a:xfrm>
          <a:prstGeom prst="rect">
            <a:avLst/>
          </a:prstGeom>
          <a:solidFill>
            <a:srgbClr val="9E599C"/>
          </a:solidFill>
          <a:ln>
            <a:solidFill>
              <a:srgbClr val="622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Archivo original del Registro de Activos de Información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589"/>
          <a:stretch/>
        </p:blipFill>
        <p:spPr>
          <a:xfrm>
            <a:off x="691636" y="2011680"/>
            <a:ext cx="7982790" cy="249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02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917523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Conjuntos de Datos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Interoperables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305" t="8577" r="7834" b="7019"/>
          <a:stretch/>
        </p:blipFill>
        <p:spPr>
          <a:xfrm>
            <a:off x="3449417" y="1297567"/>
            <a:ext cx="5407291" cy="298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1287887" y="1293625"/>
            <a:ext cx="953036" cy="895785"/>
          </a:xfrm>
          <a:prstGeom prst="ellipse">
            <a:avLst/>
          </a:prstGeom>
          <a:solidFill>
            <a:srgbClr val="9E599C"/>
          </a:solidFill>
          <a:ln>
            <a:solidFill>
              <a:srgbClr val="622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529405" y="133103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7388" y="2414086"/>
            <a:ext cx="2814034" cy="1569660"/>
          </a:xfrm>
          <a:prstGeom prst="rect">
            <a:avLst/>
          </a:prstGeom>
          <a:solidFill>
            <a:srgbClr val="8BC5CB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Ingrese al Enlace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http://lenguaje.intranet.gov.co/web/gelxml/inicio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haga 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 el banner Diccionario Lenguaje común.</a:t>
            </a:r>
          </a:p>
        </p:txBody>
      </p:sp>
    </p:spTree>
    <p:extLst>
      <p:ext uri="{BB962C8B-B14F-4D97-AF65-F5344CB8AC3E}">
        <p14:creationId xmlns:p14="http://schemas.microsoft.com/office/powerpoint/2010/main" val="3929759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917523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Conjuntos de Datos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Interoperables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741919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58451" y="2322608"/>
            <a:ext cx="2868938" cy="1569660"/>
          </a:xfrm>
          <a:solidFill>
            <a:srgbClr val="8BC5CB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 defTabSz="713232">
              <a:lnSpc>
                <a:spcPct val="12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Ingrese en el campo “Buscar Elemento de Dato” cada uno de los nombres de columna del archivo a estandarizar y haga 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en Buscar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510" t="8501" r="15705" b="31703"/>
          <a:stretch/>
        </p:blipFill>
        <p:spPr>
          <a:xfrm>
            <a:off x="3657600" y="1488667"/>
            <a:ext cx="5160458" cy="2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3838074" y="3111965"/>
            <a:ext cx="4692317" cy="32594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1311949" y="1293625"/>
            <a:ext cx="953036" cy="895785"/>
          </a:xfrm>
          <a:prstGeom prst="ellipse">
            <a:avLst/>
          </a:prstGeom>
          <a:solidFill>
            <a:srgbClr val="9E599C"/>
          </a:solidFill>
          <a:ln>
            <a:solidFill>
              <a:srgbClr val="622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1553467" y="133103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4870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917523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Conjuntos de Datos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Interoperables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4379" y="2286969"/>
            <a:ext cx="3116178" cy="1542474"/>
          </a:xfrm>
          <a:solidFill>
            <a:srgbClr val="8BC5CB">
              <a:alpha val="44000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713232">
              <a:lnSpc>
                <a:spcPct val="12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Seleccione el elemento que describa la columna a estandarizar, para ver la descripción del campo haga </a:t>
            </a:r>
            <a:r>
              <a:rPr lang="es-C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en el icono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4465" t="8416" r="15760" b="4665"/>
          <a:stretch/>
        </p:blipFill>
        <p:spPr>
          <a:xfrm>
            <a:off x="3502075" y="998622"/>
            <a:ext cx="5211894" cy="365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8034481" y="3225470"/>
            <a:ext cx="118922" cy="1368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5055" t="61801" r="22942" b="35363"/>
          <a:stretch/>
        </p:blipFill>
        <p:spPr>
          <a:xfrm>
            <a:off x="2484824" y="3487882"/>
            <a:ext cx="398706" cy="317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Elipse 10"/>
          <p:cNvSpPr/>
          <p:nvPr/>
        </p:nvSpPr>
        <p:spPr>
          <a:xfrm>
            <a:off x="1311949" y="1293625"/>
            <a:ext cx="953036" cy="895785"/>
          </a:xfrm>
          <a:prstGeom prst="ellipse">
            <a:avLst/>
          </a:prstGeom>
          <a:solidFill>
            <a:srgbClr val="9E599C"/>
          </a:solidFill>
          <a:ln>
            <a:solidFill>
              <a:srgbClr val="622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1553467" y="133103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0662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917523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Conjuntos de Datos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Interoperables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38502" y="1889417"/>
            <a:ext cx="3789946" cy="2751522"/>
          </a:xfrm>
          <a:solidFill>
            <a:srgbClr val="8BC5CB">
              <a:alpha val="44000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713232">
              <a:lnSpc>
                <a:spcPct val="12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Verifique si la descripción del elemento corresponde a la columna a estandarizar, en caso contrario, seleccione un nuevo elemento. </a:t>
            </a:r>
            <a:b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/>
            </a:r>
            <a:b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 no identifica el elemento requerido en el diccionario es necesario solicitar la creación del mismo a través de soporteccc@mintic.gov.co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4668" t="8180" r="16033" b="6630"/>
          <a:stretch/>
        </p:blipFill>
        <p:spPr>
          <a:xfrm>
            <a:off x="4235114" y="1339112"/>
            <a:ext cx="4716378" cy="325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4439651" y="3356811"/>
            <a:ext cx="4211054" cy="3395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1661757" y="907209"/>
            <a:ext cx="953036" cy="895785"/>
          </a:xfrm>
          <a:prstGeom prst="ellipse">
            <a:avLst/>
          </a:prstGeom>
          <a:solidFill>
            <a:srgbClr val="9E599C"/>
          </a:solidFill>
          <a:ln>
            <a:solidFill>
              <a:srgbClr val="622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1903275" y="9446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877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917523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Conjuntos de Datos </a:t>
            </a:r>
            <a:r>
              <a:rPr lang="es-ES" sz="3600" b="1" dirty="0" smtClean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Interoperables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916999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0038" y="2794848"/>
            <a:ext cx="3308684" cy="1274195"/>
          </a:xfrm>
          <a:solidFill>
            <a:srgbClr val="8BC5CB">
              <a:alpha val="44000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713232">
              <a:lnSpc>
                <a:spcPct val="12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 la descripción del elemento corresponde a la columna a estandarizar utilice el nombre del campo Identificador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4599" t="7505" r="15851" b="4665"/>
          <a:stretch/>
        </p:blipFill>
        <p:spPr>
          <a:xfrm>
            <a:off x="3898232" y="1086364"/>
            <a:ext cx="4812631" cy="34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5254923" y="3023448"/>
            <a:ext cx="631396" cy="4397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1445182" y="1508793"/>
            <a:ext cx="953036" cy="895785"/>
          </a:xfrm>
          <a:prstGeom prst="ellipse">
            <a:avLst/>
          </a:prstGeom>
          <a:solidFill>
            <a:srgbClr val="9E599C"/>
          </a:solidFill>
          <a:ln>
            <a:solidFill>
              <a:srgbClr val="622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1686700" y="154620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61492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280592" y="902658"/>
            <a:ext cx="6502990" cy="4003765"/>
            <a:chOff x="3444186" y="1173005"/>
            <a:chExt cx="5512798" cy="3394123"/>
          </a:xfrm>
        </p:grpSpPr>
        <p:sp>
          <p:nvSpPr>
            <p:cNvPr id="19" name="Anillo 64"/>
            <p:cNvSpPr/>
            <p:nvPr/>
          </p:nvSpPr>
          <p:spPr>
            <a:xfrm>
              <a:off x="5319504" y="1864884"/>
              <a:ext cx="2017484" cy="2017484"/>
            </a:xfrm>
            <a:prstGeom prst="donut">
              <a:avLst>
                <a:gd name="adj" fmla="val 15783"/>
              </a:avLst>
            </a:prstGeom>
            <a:solidFill>
              <a:srgbClr val="98C83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chemeClr val="tx1"/>
                </a:solidFill>
              </a:endParaRPr>
            </a:p>
          </p:txBody>
        </p:sp>
        <p:sp>
          <p:nvSpPr>
            <p:cNvPr id="22" name="CuadroTexto 67"/>
            <p:cNvSpPr txBox="1"/>
            <p:nvPr/>
          </p:nvSpPr>
          <p:spPr>
            <a:xfrm>
              <a:off x="5698274" y="2548821"/>
              <a:ext cx="1205907" cy="96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400" b="1" dirty="0">
                  <a:solidFill>
                    <a:schemeClr val="accent3">
                      <a:lumMod val="75000"/>
                    </a:schemeClr>
                  </a:solidFill>
                </a:rPr>
                <a:t>Calidad</a:t>
              </a:r>
              <a:r>
                <a:rPr lang="es-ES" b="1" dirty="0">
                  <a:solidFill>
                    <a:schemeClr val="accent3">
                      <a:lumMod val="75000"/>
                    </a:schemeClr>
                  </a:solidFill>
                </a:rPr>
                <a:t> en los </a:t>
              </a:r>
              <a:r>
                <a:rPr lang="es-ES" sz="2800" b="1" dirty="0">
                  <a:solidFill>
                    <a:schemeClr val="accent3">
                      <a:lumMod val="75000"/>
                    </a:schemeClr>
                  </a:solidFill>
                </a:rPr>
                <a:t>datos</a:t>
              </a:r>
            </a:p>
          </p:txBody>
        </p:sp>
        <p:grpSp>
          <p:nvGrpSpPr>
            <p:cNvPr id="4" name="Agrupar 3"/>
            <p:cNvGrpSpPr/>
            <p:nvPr/>
          </p:nvGrpSpPr>
          <p:grpSpPr>
            <a:xfrm>
              <a:off x="4966800" y="1527842"/>
              <a:ext cx="2743827" cy="2716299"/>
              <a:chOff x="4836067" y="1383836"/>
              <a:chExt cx="3002485" cy="2972362"/>
            </a:xfrm>
          </p:grpSpPr>
          <p:sp>
            <p:nvSpPr>
              <p:cNvPr id="20" name="Elipse 65"/>
              <p:cNvSpPr/>
              <p:nvPr/>
            </p:nvSpPr>
            <p:spPr>
              <a:xfrm>
                <a:off x="4944525" y="1489906"/>
                <a:ext cx="2761785" cy="2761785"/>
              </a:xfrm>
              <a:prstGeom prst="ellipse">
                <a:avLst/>
              </a:prstGeom>
              <a:noFill/>
              <a:ln>
                <a:solidFill>
                  <a:srgbClr val="98C83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Elipse 66"/>
              <p:cNvSpPr/>
              <p:nvPr/>
            </p:nvSpPr>
            <p:spPr>
              <a:xfrm>
                <a:off x="7101547" y="1735430"/>
                <a:ext cx="221749" cy="201598"/>
              </a:xfrm>
              <a:prstGeom prst="ellipse">
                <a:avLst/>
              </a:prstGeom>
              <a:solidFill>
                <a:srgbClr val="55AEE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Elipse 68"/>
              <p:cNvSpPr/>
              <p:nvPr/>
            </p:nvSpPr>
            <p:spPr>
              <a:xfrm>
                <a:off x="5309803" y="3849800"/>
                <a:ext cx="221749" cy="201598"/>
              </a:xfrm>
              <a:prstGeom prst="ellipse">
                <a:avLst/>
              </a:prstGeom>
              <a:solidFill>
                <a:srgbClr val="A62A5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70"/>
              <p:cNvSpPr/>
              <p:nvPr/>
            </p:nvSpPr>
            <p:spPr>
              <a:xfrm>
                <a:off x="7083792" y="3849800"/>
                <a:ext cx="221749" cy="201598"/>
              </a:xfrm>
              <a:prstGeom prst="ellipse">
                <a:avLst/>
              </a:prstGeom>
              <a:solidFill>
                <a:srgbClr val="55AEE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Elipse 121"/>
              <p:cNvSpPr/>
              <p:nvPr/>
            </p:nvSpPr>
            <p:spPr>
              <a:xfrm>
                <a:off x="5309803" y="1735430"/>
                <a:ext cx="221749" cy="201598"/>
              </a:xfrm>
              <a:prstGeom prst="ellipse">
                <a:avLst/>
              </a:prstGeom>
              <a:solidFill>
                <a:srgbClr val="A62A5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Elipse 122"/>
              <p:cNvSpPr/>
              <p:nvPr/>
            </p:nvSpPr>
            <p:spPr>
              <a:xfrm>
                <a:off x="7616803" y="2769999"/>
                <a:ext cx="221749" cy="201598"/>
              </a:xfrm>
              <a:prstGeom prst="ellipse">
                <a:avLst/>
              </a:prstGeom>
              <a:solidFill>
                <a:srgbClr val="55AEE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Elipse 123"/>
              <p:cNvSpPr/>
              <p:nvPr/>
            </p:nvSpPr>
            <p:spPr>
              <a:xfrm>
                <a:off x="4836067" y="2769999"/>
                <a:ext cx="221749" cy="201598"/>
              </a:xfrm>
              <a:prstGeom prst="ellipse">
                <a:avLst/>
              </a:prstGeom>
              <a:solidFill>
                <a:srgbClr val="A62A5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128"/>
              <p:cNvSpPr/>
              <p:nvPr/>
            </p:nvSpPr>
            <p:spPr>
              <a:xfrm>
                <a:off x="6214544" y="4154600"/>
                <a:ext cx="221749" cy="201598"/>
              </a:xfrm>
              <a:prstGeom prst="ellipse">
                <a:avLst/>
              </a:prstGeom>
              <a:solidFill>
                <a:srgbClr val="55AEE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129"/>
              <p:cNvSpPr/>
              <p:nvPr/>
            </p:nvSpPr>
            <p:spPr>
              <a:xfrm>
                <a:off x="6214544" y="1383836"/>
                <a:ext cx="221749" cy="201598"/>
              </a:xfrm>
              <a:prstGeom prst="ellipse">
                <a:avLst/>
              </a:prstGeom>
              <a:solidFill>
                <a:srgbClr val="55AEE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0" name="CuadroTexto 130"/>
            <p:cNvSpPr txBox="1"/>
            <p:nvPr/>
          </p:nvSpPr>
          <p:spPr>
            <a:xfrm>
              <a:off x="5897335" y="1173005"/>
              <a:ext cx="977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rgbClr val="77933C"/>
                  </a:solidFill>
                </a:rPr>
                <a:t>Exactitud</a:t>
              </a:r>
              <a:endParaRPr lang="es-ES" sz="1600" b="1" dirty="0">
                <a:solidFill>
                  <a:srgbClr val="77933C"/>
                </a:solidFill>
              </a:endParaRPr>
            </a:p>
          </p:txBody>
        </p:sp>
        <p:sp>
          <p:nvSpPr>
            <p:cNvPr id="31" name="CuadroTexto 131"/>
            <p:cNvSpPr txBox="1"/>
            <p:nvPr/>
          </p:nvSpPr>
          <p:spPr>
            <a:xfrm>
              <a:off x="7250994" y="1729777"/>
              <a:ext cx="99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rgbClr val="77933C"/>
                  </a:solidFill>
                </a:rPr>
                <a:t>Totalidad</a:t>
              </a:r>
              <a:endParaRPr lang="es-ES" sz="1600" b="1" dirty="0">
                <a:solidFill>
                  <a:srgbClr val="77933C"/>
                </a:solidFill>
              </a:endParaRPr>
            </a:p>
          </p:txBody>
        </p:sp>
        <p:sp>
          <p:nvSpPr>
            <p:cNvPr id="32" name="CuadroTexto 132"/>
            <p:cNvSpPr txBox="1"/>
            <p:nvPr/>
          </p:nvSpPr>
          <p:spPr>
            <a:xfrm>
              <a:off x="7676966" y="2694502"/>
              <a:ext cx="1280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rgbClr val="77933C"/>
                  </a:solidFill>
                </a:rPr>
                <a:t>Oportunidad</a:t>
              </a:r>
              <a:endParaRPr lang="es-ES" sz="1600" b="1" dirty="0">
                <a:solidFill>
                  <a:srgbClr val="77933C"/>
                </a:solidFill>
              </a:endParaRPr>
            </a:p>
          </p:txBody>
        </p:sp>
        <p:sp>
          <p:nvSpPr>
            <p:cNvPr id="33" name="CuadroTexto 133"/>
            <p:cNvSpPr txBox="1"/>
            <p:nvPr/>
          </p:nvSpPr>
          <p:spPr>
            <a:xfrm>
              <a:off x="7286063" y="3604019"/>
              <a:ext cx="876774" cy="495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rgbClr val="77933C"/>
                  </a:solidFill>
                </a:rPr>
                <a:t>Formatos </a:t>
              </a:r>
            </a:p>
            <a:p>
              <a:r>
                <a:rPr lang="es-MX" sz="1600" b="1" dirty="0">
                  <a:solidFill>
                    <a:srgbClr val="77933C"/>
                  </a:solidFill>
                </a:rPr>
                <a:t>abiertos</a:t>
              </a:r>
              <a:endParaRPr lang="es-ES" sz="1600" b="1" dirty="0">
                <a:solidFill>
                  <a:srgbClr val="77933C"/>
                </a:solidFill>
              </a:endParaRPr>
            </a:p>
          </p:txBody>
        </p:sp>
        <p:sp>
          <p:nvSpPr>
            <p:cNvPr id="34" name="CuadroTexto 134"/>
            <p:cNvSpPr txBox="1"/>
            <p:nvPr/>
          </p:nvSpPr>
          <p:spPr>
            <a:xfrm>
              <a:off x="5287402" y="4280125"/>
              <a:ext cx="2286546" cy="287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77933C"/>
                  </a:solidFill>
                </a:rPr>
                <a:t>Alineación con Lenguaje</a:t>
              </a:r>
              <a:endParaRPr lang="es-ES" sz="1600" b="1" dirty="0">
                <a:solidFill>
                  <a:srgbClr val="77933C"/>
                </a:solidFill>
              </a:endParaRPr>
            </a:p>
          </p:txBody>
        </p:sp>
        <p:sp>
          <p:nvSpPr>
            <p:cNvPr id="35" name="CuadroTexto 135"/>
            <p:cNvSpPr txBox="1"/>
            <p:nvPr/>
          </p:nvSpPr>
          <p:spPr>
            <a:xfrm>
              <a:off x="4386699" y="3604019"/>
              <a:ext cx="9412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MX" sz="1600" b="1" dirty="0">
                  <a:solidFill>
                    <a:srgbClr val="77933C"/>
                  </a:solidFill>
                </a:rPr>
                <a:t>Valores </a:t>
              </a:r>
            </a:p>
            <a:p>
              <a:pPr algn="r"/>
              <a:r>
                <a:rPr lang="es-MX" sz="1600" b="1" dirty="0">
                  <a:solidFill>
                    <a:srgbClr val="77933C"/>
                  </a:solidFill>
                </a:rPr>
                <a:t>faltantes</a:t>
              </a:r>
              <a:endParaRPr lang="es-ES" sz="1600" b="1" dirty="0">
                <a:solidFill>
                  <a:srgbClr val="77933C"/>
                </a:solidFill>
              </a:endParaRPr>
            </a:p>
          </p:txBody>
        </p:sp>
        <p:sp>
          <p:nvSpPr>
            <p:cNvPr id="36" name="CuadroTexto 136"/>
            <p:cNvSpPr txBox="1"/>
            <p:nvPr/>
          </p:nvSpPr>
          <p:spPr>
            <a:xfrm>
              <a:off x="3444186" y="2602606"/>
              <a:ext cx="151094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>
                  <a:solidFill>
                    <a:srgbClr val="77933C"/>
                  </a:solidFill>
                </a:rPr>
                <a:t>Valores inconsistentes</a:t>
              </a:r>
            </a:p>
          </p:txBody>
        </p:sp>
        <p:sp>
          <p:nvSpPr>
            <p:cNvPr id="37" name="CuadroTexto 137"/>
            <p:cNvSpPr txBox="1"/>
            <p:nvPr/>
          </p:nvSpPr>
          <p:spPr>
            <a:xfrm>
              <a:off x="4167927" y="1655992"/>
              <a:ext cx="115157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b="1" dirty="0">
                  <a:solidFill>
                    <a:srgbClr val="77933C"/>
                  </a:solidFill>
                </a:rPr>
                <a:t>Valores</a:t>
              </a:r>
            </a:p>
            <a:p>
              <a:pPr algn="r"/>
              <a:r>
                <a:rPr lang="es-ES" sz="1600" b="1" dirty="0">
                  <a:solidFill>
                    <a:srgbClr val="77933C"/>
                  </a:solidFill>
                </a:rPr>
                <a:t> duplicados</a:t>
              </a: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Calidad de Datos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28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2186" y="1041933"/>
            <a:ext cx="2371791" cy="3791324"/>
          </a:xfrm>
          <a:prstGeom prst="rect">
            <a:avLst/>
          </a:prstGeom>
          <a:solidFill>
            <a:srgbClr val="59CD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Gente opinan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3" y="811573"/>
            <a:ext cx="2172365" cy="301819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4924" y="3829763"/>
            <a:ext cx="2003621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CO" b="1" dirty="0">
              <a:solidFill>
                <a:schemeClr val="bg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AutoShape 2" descr="Resultado de imagen para open ref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Resultado de imagen para open ref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157" y="2549338"/>
            <a:ext cx="3886200" cy="952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00038" y="200028"/>
            <a:ext cx="758024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b="1" dirty="0" err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Openrefine</a:t>
            </a:r>
            <a:endParaRPr lang="es-ES" sz="3600" b="1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2007179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Introducción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11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tarjeta 3"/>
          <p:cNvSpPr/>
          <p:nvPr/>
        </p:nvSpPr>
        <p:spPr>
          <a:xfrm rot="10800000">
            <a:off x="4178419" y="1351955"/>
            <a:ext cx="4965581" cy="3011090"/>
          </a:xfrm>
          <a:prstGeom prst="flowChartPunchedCar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943710" y="2044296"/>
            <a:ext cx="4965581" cy="102939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95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alibri Light" panose="020F0302020204030204" pitchFamily="34" charset="0"/>
              </a:rPr>
              <a:t>¿Preguntas?</a:t>
            </a:r>
            <a:endParaRPr lang="es-ES" sz="495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" y="1051665"/>
            <a:ext cx="3102653" cy="38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5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045883"/>
            <a:ext cx="9144000" cy="3223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812231" y="3043053"/>
            <a:ext cx="4501836" cy="153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_tradnl" sz="2000" b="1" dirty="0">
                <a:solidFill>
                  <a:srgbClr val="FFFFFF"/>
                </a:solidFill>
                <a:latin typeface="Helvetica"/>
                <a:cs typeface="Helvetica"/>
              </a:rPr>
              <a:t>lmedina@mintic.gov.co</a:t>
            </a:r>
          </a:p>
          <a:p>
            <a:pPr lvl="0" algn="r"/>
            <a:r>
              <a:rPr lang="es-ES_tradnl" sz="2000" b="1" dirty="0">
                <a:solidFill>
                  <a:srgbClr val="FFFFFF"/>
                </a:solidFill>
                <a:latin typeface="Helvetica"/>
                <a:cs typeface="Helvetica"/>
              </a:rPr>
              <a:t>Estamos construyendo el Gobierno más eficiente y transparente con el uso de las TIC</a:t>
            </a:r>
          </a:p>
          <a:p>
            <a:pPr algn="r"/>
            <a:endParaRPr lang="es-ES" b="1" dirty="0">
              <a:solidFill>
                <a:srgbClr val="FFFFFF"/>
              </a:solidFill>
            </a:endParaRPr>
          </a:p>
        </p:txBody>
      </p:sp>
      <p:pic>
        <p:nvPicPr>
          <p:cNvPr id="14" name="Imagen 13" descr="compu sup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293" y="18676"/>
            <a:ext cx="6278727" cy="30245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33301" y="1961072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6600" b="1" dirty="0">
                <a:solidFill>
                  <a:schemeClr val="bg1"/>
                </a:solidFill>
                <a:latin typeface="Helvetica"/>
                <a:cs typeface="Helvetica"/>
              </a:rPr>
              <a:t>¡Gracias!</a:t>
            </a:r>
          </a:p>
          <a:p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4" name="Imagen 3" descr="pres_comcont_mar28_grafplazos-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9" y="4313091"/>
            <a:ext cx="7712982" cy="14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9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2122" y="0"/>
            <a:ext cx="709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¿Qué son los Datos Abiertos?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737" y="757328"/>
            <a:ext cx="10241082" cy="45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4322875" y="1474718"/>
          <a:ext cx="4433392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2121" y="0"/>
            <a:ext cx="853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Características de los Datos Abiertos 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60118" y="2345433"/>
            <a:ext cx="246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Todos los datos públicos deben estar disponibles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02061" y="2100577"/>
            <a:ext cx="258525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ser recolectados en la fuente de origen, con el nivel de granularidad más alto posible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2061" y="2054410"/>
            <a:ext cx="258525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estar disponibles tan rápido como sea necesario </a:t>
            </a:r>
          </a:p>
          <a:p>
            <a:endParaRPr lang="es-ES" sz="2400" b="1" dirty="0">
              <a:solidFill>
                <a:srgbClr val="941651"/>
              </a:solidFill>
            </a:endParaRP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80397" y="2034055"/>
            <a:ext cx="264885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estar estructurados razonablemente para permitir un procesamiento automático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27175" y="2008243"/>
            <a:ext cx="2848889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941651"/>
                </a:solidFill>
              </a:rPr>
              <a:t>Los datos deben estar disponibles para cualquiera persona, sin requerir un registro.</a:t>
            </a: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96742" y="1915909"/>
            <a:ext cx="3109753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941651"/>
                </a:solidFill>
              </a:rPr>
              <a:t>Los datos deben estar disponibles en un formato sobre el cual ninguna entidad tiene un control exclusivo</a:t>
            </a:r>
          </a:p>
          <a:p>
            <a:endParaRPr lang="es-CO" sz="2400" b="1" dirty="0">
              <a:solidFill>
                <a:srgbClr val="941651"/>
              </a:solidFill>
            </a:endParaRP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5321B8-31B6-1B46-B35E-54D75EA3E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26E1BE-CAB4-FE44-98C8-C90DA3F6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0F056F-2796-5A46-AE56-72C0656E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05BEF1-666A-7F46-8D7D-2AFD86E8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2DEA34-E696-4340-BEDB-19432412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8B316-400A-F44D-9BC6-66D10AFA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F94B3E-4CAE-424A-8152-191A1A8B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C9D95B-614E-CD46-946F-3FCA6969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30043C-C544-4FA6-BFFC-6E3ED7FCF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B6806B-09CC-A24E-A76D-11A35036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92268-2F78-4012-8E64-44458CC4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4D6F4E-A7D7-EB45-8BBD-959D593F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478EBC-49FA-4B9B-AF6F-B6A89FB8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10" grpId="0" uiExpand="1"/>
      <p:bldP spid="11" grpId="0" uiExpand="1" animBg="1"/>
      <p:bldP spid="12" grpId="0" uiExpand="1" animBg="1"/>
      <p:bldP spid="13" grpId="0" uiExpand="1" animBg="1"/>
      <p:bldP spid="14" grpId="0" uiExpan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0038" y="200028"/>
            <a:ext cx="55721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Ejemplo de Datos Abiertos </a:t>
            </a: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0038" y="985840"/>
            <a:ext cx="760095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Resultados elecciones </a:t>
            </a:r>
            <a:r>
              <a:rPr lang="es-ES" sz="2400">
                <a:solidFill>
                  <a:schemeClr val="tx1">
                    <a:lumMod val="50000"/>
                    <a:lumOff val="5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Nacionales 2014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9" y="1336705"/>
            <a:ext cx="4699001" cy="3149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31019" b="31105"/>
          <a:stretch/>
        </p:blipFill>
        <p:spPr>
          <a:xfrm>
            <a:off x="1021085" y="1706169"/>
            <a:ext cx="4271867" cy="2480738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5720085" y="1405512"/>
            <a:ext cx="2429303" cy="3080763"/>
            <a:chOff x="5994845" y="1394757"/>
            <a:chExt cx="2457831" cy="3116941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30" y="3415584"/>
              <a:ext cx="1127760" cy="10668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67" y="2415233"/>
              <a:ext cx="1097280" cy="1091184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45" y="1394757"/>
              <a:ext cx="1091184" cy="1091184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44" y="1434113"/>
              <a:ext cx="1085088" cy="1018032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668" y="3475378"/>
              <a:ext cx="1085088" cy="103632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300" y="2448778"/>
              <a:ext cx="1103376" cy="106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44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3591966"/>
            <a:ext cx="9144000" cy="2123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0" y="1213971"/>
            <a:ext cx="9144000" cy="237799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2 CuadroTexto"/>
          <p:cNvSpPr txBox="1"/>
          <p:nvPr/>
        </p:nvSpPr>
        <p:spPr>
          <a:xfrm>
            <a:off x="266244" y="187972"/>
            <a:ext cx="9586416" cy="488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lnSpc>
                <a:spcPct val="70000"/>
              </a:lnSpc>
              <a:defRPr sz="3000" b="1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es-ES_tradnl" sz="3600" b="0" dirty="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</a:rPr>
              <a:t>Datos Producidos por Entidades Públicas</a:t>
            </a:r>
            <a:endParaRPr lang="es-CO" sz="3600" b="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266244" y="1536681"/>
            <a:ext cx="2444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Presupuestos y gasto de las entidades</a:t>
            </a:r>
          </a:p>
        </p:txBody>
      </p:sp>
      <p:sp>
        <p:nvSpPr>
          <p:cNvPr id="4" name="Rectangle 6"/>
          <p:cNvSpPr/>
          <p:nvPr/>
        </p:nvSpPr>
        <p:spPr>
          <a:xfrm>
            <a:off x="266244" y="3856784"/>
            <a:ext cx="271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Estadísticas oficiales –</a:t>
            </a:r>
          </a:p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Censo</a:t>
            </a:r>
          </a:p>
        </p:txBody>
      </p:sp>
      <p:sp>
        <p:nvSpPr>
          <p:cNvPr id="5" name="Rectangle 7"/>
          <p:cNvSpPr/>
          <p:nvPr/>
        </p:nvSpPr>
        <p:spPr>
          <a:xfrm>
            <a:off x="266244" y="4483099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Índices de criminalidad</a:t>
            </a:r>
          </a:p>
        </p:txBody>
      </p:sp>
      <p:sp>
        <p:nvSpPr>
          <p:cNvPr id="7" name="Rectangle 9"/>
          <p:cNvSpPr/>
          <p:nvPr/>
        </p:nvSpPr>
        <p:spPr>
          <a:xfrm>
            <a:off x="266244" y="2284002"/>
            <a:ext cx="3592650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Ranking de calidad de EPS en Colombia</a:t>
            </a:r>
          </a:p>
        </p:txBody>
      </p:sp>
      <p:sp>
        <p:nvSpPr>
          <p:cNvPr id="8" name="Rectangle 10"/>
          <p:cNvSpPr/>
          <p:nvPr/>
        </p:nvSpPr>
        <p:spPr>
          <a:xfrm>
            <a:off x="5859756" y="1286576"/>
            <a:ext cx="311655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Programas de educación Superior</a:t>
            </a:r>
          </a:p>
        </p:txBody>
      </p:sp>
      <p:sp>
        <p:nvSpPr>
          <p:cNvPr id="9" name="Rectangle 11"/>
          <p:cNvSpPr/>
          <p:nvPr/>
        </p:nvSpPr>
        <p:spPr>
          <a:xfrm>
            <a:off x="6341565" y="3869787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Ordenamiento territorial</a:t>
            </a:r>
          </a:p>
        </p:txBody>
      </p:sp>
      <p:sp>
        <p:nvSpPr>
          <p:cNvPr id="10" name="Rectangle 12"/>
          <p:cNvSpPr/>
          <p:nvPr/>
        </p:nvSpPr>
        <p:spPr>
          <a:xfrm>
            <a:off x="6398368" y="4792273"/>
            <a:ext cx="244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Índices de movilidad </a:t>
            </a:r>
          </a:p>
        </p:txBody>
      </p:sp>
      <p:sp>
        <p:nvSpPr>
          <p:cNvPr id="11" name="Rectangle 13"/>
          <p:cNvSpPr/>
          <p:nvPr/>
        </p:nvSpPr>
        <p:spPr>
          <a:xfrm>
            <a:off x="3349829" y="4676151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Precios oficiales del sector agropecuario</a:t>
            </a:r>
          </a:p>
        </p:txBody>
      </p:sp>
      <p:pic>
        <p:nvPicPr>
          <p:cNvPr id="13" name="Imagen 12" descr="compu superi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9" y="1528428"/>
            <a:ext cx="6573685" cy="3166679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6342571" y="3151214"/>
            <a:ext cx="248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ES" b="1" dirty="0">
                <a:solidFill>
                  <a:srgbClr val="FFFFFF"/>
                </a:solidFill>
                <a:latin typeface="Helvetica"/>
                <a:cs typeface="Helvetica"/>
              </a:rPr>
              <a:t>Contratación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379697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2007179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Que Datos Publicar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319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</TotalTime>
  <Words>2329</Words>
  <Application>Microsoft Office PowerPoint</Application>
  <PresentationFormat>Presentación en pantalla (16:10)</PresentationFormat>
  <Paragraphs>298</Paragraphs>
  <Slides>41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MS PGothic</vt:lpstr>
      <vt:lpstr>Arial</vt:lpstr>
      <vt:lpstr>Arial Narrow</vt:lpstr>
      <vt:lpstr>Avenir Light</vt:lpstr>
      <vt:lpstr>Bebas Neue</vt:lpstr>
      <vt:lpstr>Calibri</vt:lpstr>
      <vt:lpstr>Calibri Light</vt:lpstr>
      <vt:lpstr>Helvetica</vt:lpstr>
      <vt:lpstr>Helvetica Light</vt:lpstr>
      <vt:lpstr>Helvetica LT Std</vt:lpstr>
      <vt:lpstr>Segoe</vt:lpstr>
      <vt:lpstr>Tema de Office</vt:lpstr>
      <vt:lpstr>Presentación de PowerPoint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Que Datos Publicar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Calidad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Ingrese en el campo “Buscar Elemento de Dato” cada uno de los nombres de columna del archivo a estandarizar y haga click en Buscar</vt:lpstr>
      <vt:lpstr>Seleccione el elemento que describa la columna a estandarizar, para ver la descripción del campo haga click en el icono</vt:lpstr>
      <vt:lpstr>Verifique si la descripción del elemento corresponde a la columna a estandarizar, en caso contrario, seleccione un nuevo elemento.   Si no identifica el elemento requerido en el diccionario es necesario solicitar la creación del mismo a través de soporteccc@mintic.gov.co</vt:lpstr>
      <vt:lpstr>Si la descripción del elemento corresponde a la columna a estandarizar utilice el nombre del campo Identificador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 Jurado Aldana</dc:creator>
  <cp:lastModifiedBy>Mateo Tavera Sanabria</cp:lastModifiedBy>
  <cp:revision>231</cp:revision>
  <cp:lastPrinted>2016-04-20T21:53:48Z</cp:lastPrinted>
  <dcterms:created xsi:type="dcterms:W3CDTF">2016-04-19T15:37:13Z</dcterms:created>
  <dcterms:modified xsi:type="dcterms:W3CDTF">2016-09-12T14:57:11Z</dcterms:modified>
</cp:coreProperties>
</file>